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9" r:id="rId1"/>
  </p:sldMasterIdLst>
  <p:notesMasterIdLst>
    <p:notesMasterId r:id="rId19"/>
  </p:notesMasterIdLst>
  <p:sldIdLst>
    <p:sldId id="256" r:id="rId2"/>
    <p:sldId id="261" r:id="rId3"/>
    <p:sldId id="258" r:id="rId4"/>
    <p:sldId id="262" r:id="rId5"/>
    <p:sldId id="263" r:id="rId6"/>
    <p:sldId id="265" r:id="rId7"/>
    <p:sldId id="266" r:id="rId8"/>
    <p:sldId id="274" r:id="rId9"/>
    <p:sldId id="264" r:id="rId10"/>
    <p:sldId id="269" r:id="rId11"/>
    <p:sldId id="267" r:id="rId12"/>
    <p:sldId id="273" r:id="rId13"/>
    <p:sldId id="270" r:id="rId14"/>
    <p:sldId id="271" r:id="rId15"/>
    <p:sldId id="275" r:id="rId16"/>
    <p:sldId id="268"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596BCB-08EA-4C0B-A047-09B7E3EB72FD}" v="2" dt="2021-11-09T13:45:59.602"/>
    <p1510:client id="{CC9818C9-237E-4866-A795-969D3EF73591}" v="295" dt="2021-11-08T15:50:01.4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3365" autoAdjust="0"/>
    <p:restoredTop sz="40351" autoAdjust="0"/>
  </p:normalViewPr>
  <p:slideViewPr>
    <p:cSldViewPr snapToGrid="0">
      <p:cViewPr>
        <p:scale>
          <a:sx n="40" d="100"/>
          <a:sy n="40" d="100"/>
        </p:scale>
        <p:origin x="596"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ry Hutson" userId="7f98c61b-bce5-4cca-836f-1649f7136d34" providerId="ADAL" clId="{B1596BCB-08EA-4C0B-A047-09B7E3EB72FD}"/>
    <pc:docChg chg="custSel addSld delSld modSld">
      <pc:chgData name="Gary Hutson" userId="7f98c61b-bce5-4cca-836f-1649f7136d34" providerId="ADAL" clId="{B1596BCB-08EA-4C0B-A047-09B7E3EB72FD}" dt="2021-11-09T14:11:38.251" v="474" actId="948"/>
      <pc:docMkLst>
        <pc:docMk/>
      </pc:docMkLst>
      <pc:sldChg chg="modSp mod modNotesTx">
        <pc:chgData name="Gary Hutson" userId="7f98c61b-bce5-4cca-836f-1649f7136d34" providerId="ADAL" clId="{B1596BCB-08EA-4C0B-A047-09B7E3EB72FD}" dt="2021-11-09T14:11:38.251" v="474" actId="948"/>
        <pc:sldMkLst>
          <pc:docMk/>
          <pc:sldMk cId="826706767" sldId="264"/>
        </pc:sldMkLst>
        <pc:spChg chg="mod">
          <ac:chgData name="Gary Hutson" userId="7f98c61b-bce5-4cca-836f-1649f7136d34" providerId="ADAL" clId="{B1596BCB-08EA-4C0B-A047-09B7E3EB72FD}" dt="2021-11-09T14:11:38.251" v="474" actId="948"/>
          <ac:spMkLst>
            <pc:docMk/>
            <pc:sldMk cId="826706767" sldId="264"/>
            <ac:spMk id="3" creationId="{03D942CF-F672-4E6B-9869-D5F323356747}"/>
          </ac:spMkLst>
        </pc:spChg>
      </pc:sldChg>
      <pc:sldChg chg="modAnim">
        <pc:chgData name="Gary Hutson" userId="7f98c61b-bce5-4cca-836f-1649f7136d34" providerId="ADAL" clId="{B1596BCB-08EA-4C0B-A047-09B7E3EB72FD}" dt="2021-11-09T13:45:00.119" v="16"/>
        <pc:sldMkLst>
          <pc:docMk/>
          <pc:sldMk cId="1341833108" sldId="267"/>
        </pc:sldMkLst>
      </pc:sldChg>
      <pc:sldChg chg="modSp mod">
        <pc:chgData name="Gary Hutson" userId="7f98c61b-bce5-4cca-836f-1649f7136d34" providerId="ADAL" clId="{B1596BCB-08EA-4C0B-A047-09B7E3EB72FD}" dt="2021-11-09T13:44:28.475" v="15" actId="20577"/>
        <pc:sldMkLst>
          <pc:docMk/>
          <pc:sldMk cId="1081394350" sldId="268"/>
        </pc:sldMkLst>
        <pc:spChg chg="mod">
          <ac:chgData name="Gary Hutson" userId="7f98c61b-bce5-4cca-836f-1649f7136d34" providerId="ADAL" clId="{B1596BCB-08EA-4C0B-A047-09B7E3EB72FD}" dt="2021-11-09T13:44:28.475" v="15" actId="20577"/>
          <ac:spMkLst>
            <pc:docMk/>
            <pc:sldMk cId="1081394350" sldId="268"/>
            <ac:spMk id="2" creationId="{97C35CF2-C2AE-4CA6-8576-DBCF7ED9A491}"/>
          </ac:spMkLst>
        </pc:spChg>
        <pc:picChg chg="mod">
          <ac:chgData name="Gary Hutson" userId="7f98c61b-bce5-4cca-836f-1649f7136d34" providerId="ADAL" clId="{B1596BCB-08EA-4C0B-A047-09B7E3EB72FD}" dt="2021-11-09T13:44:23.900" v="0" actId="1076"/>
          <ac:picMkLst>
            <pc:docMk/>
            <pc:sldMk cId="1081394350" sldId="268"/>
            <ac:picMk id="4" creationId="{3B78CAE5-A581-49AB-9178-A8510CF98B18}"/>
          </ac:picMkLst>
        </pc:picChg>
      </pc:sldChg>
      <pc:sldChg chg="delSp modSp add del mod">
        <pc:chgData name="Gary Hutson" userId="7f98c61b-bce5-4cca-836f-1649f7136d34" providerId="ADAL" clId="{B1596BCB-08EA-4C0B-A047-09B7E3EB72FD}" dt="2021-11-09T13:46:36.373" v="99" actId="2696"/>
        <pc:sldMkLst>
          <pc:docMk/>
          <pc:sldMk cId="3463764171" sldId="276"/>
        </pc:sldMkLst>
        <pc:spChg chg="mod">
          <ac:chgData name="Gary Hutson" userId="7f98c61b-bce5-4cca-836f-1649f7136d34" providerId="ADAL" clId="{B1596BCB-08EA-4C0B-A047-09B7E3EB72FD}" dt="2021-11-09T13:45:57.146" v="37" actId="20577"/>
          <ac:spMkLst>
            <pc:docMk/>
            <pc:sldMk cId="3463764171" sldId="276"/>
            <ac:spMk id="2" creationId="{B31C0ED5-90E3-41E7-8930-6C8DFB475E29}"/>
          </ac:spMkLst>
        </pc:spChg>
        <pc:spChg chg="mod">
          <ac:chgData name="Gary Hutson" userId="7f98c61b-bce5-4cca-836f-1649f7136d34" providerId="ADAL" clId="{B1596BCB-08EA-4C0B-A047-09B7E3EB72FD}" dt="2021-11-09T13:46:32.123" v="98" actId="20577"/>
          <ac:spMkLst>
            <pc:docMk/>
            <pc:sldMk cId="3463764171" sldId="276"/>
            <ac:spMk id="5" creationId="{00141A13-6FB1-4229-8474-FAD4CB5FDF88}"/>
          </ac:spMkLst>
        </pc:spChg>
        <pc:picChg chg="del">
          <ac:chgData name="Gary Hutson" userId="7f98c61b-bce5-4cca-836f-1649f7136d34" providerId="ADAL" clId="{B1596BCB-08EA-4C0B-A047-09B7E3EB72FD}" dt="2021-11-09T13:46:02.726" v="40" actId="478"/>
          <ac:picMkLst>
            <pc:docMk/>
            <pc:sldMk cId="3463764171" sldId="276"/>
            <ac:picMk id="7" creationId="{38D17691-3AEF-4C04-9FDD-AA0C530AC4A4}"/>
          </ac:picMkLst>
        </pc:picChg>
        <pc:picChg chg="del">
          <ac:chgData name="Gary Hutson" userId="7f98c61b-bce5-4cca-836f-1649f7136d34" providerId="ADAL" clId="{B1596BCB-08EA-4C0B-A047-09B7E3EB72FD}" dt="2021-11-09T13:46:03.507" v="41" actId="478"/>
          <ac:picMkLst>
            <pc:docMk/>
            <pc:sldMk cId="3463764171" sldId="276"/>
            <ac:picMk id="9" creationId="{AA40098E-C679-437B-870E-704690901E83}"/>
          </ac:picMkLst>
        </pc:picChg>
        <pc:picChg chg="del">
          <ac:chgData name="Gary Hutson" userId="7f98c61b-bce5-4cca-836f-1649f7136d34" providerId="ADAL" clId="{B1596BCB-08EA-4C0B-A047-09B7E3EB72FD}" dt="2021-11-09T13:45:59.602" v="38" actId="478"/>
          <ac:picMkLst>
            <pc:docMk/>
            <pc:sldMk cId="3463764171" sldId="276"/>
            <ac:picMk id="2050" creationId="{4C272F31-A2D4-4622-BB29-B9D5CD0F229D}"/>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605909-CD2B-46A9-8043-096B4040B52B}" type="doc">
      <dgm:prSet loTypeId="urn:microsoft.com/office/officeart/2005/8/layout/vList2" loCatId="list" qsTypeId="urn:microsoft.com/office/officeart/2005/8/quickstyle/simple1" qsCatId="simple" csTypeId="urn:microsoft.com/office/officeart/2005/8/colors/accent0_3" csCatId="mainScheme" phldr="1"/>
      <dgm:spPr/>
      <dgm:t>
        <a:bodyPr/>
        <a:lstStyle/>
        <a:p>
          <a:endParaRPr lang="en-US"/>
        </a:p>
      </dgm:t>
    </dgm:pt>
    <dgm:pt modelId="{022A20F6-1596-412D-96F4-84F18F043787}">
      <dgm:prSet custT="1"/>
      <dgm:spPr/>
      <dgm:t>
        <a:bodyPr/>
        <a:lstStyle/>
        <a:p>
          <a:r>
            <a:rPr lang="en-GB" sz="1600" dirty="0" err="1">
              <a:latin typeface="Poppins" panose="00000500000000000000" pitchFamily="2" charset="0"/>
              <a:cs typeface="Poppins" panose="00000500000000000000" pitchFamily="2" charset="0"/>
            </a:rPr>
            <a:t>NHSDataDictionaRy</a:t>
          </a:r>
          <a:r>
            <a:rPr lang="en-GB" sz="1600" dirty="0">
              <a:latin typeface="Poppins" panose="00000500000000000000" pitchFamily="2" charset="0"/>
              <a:cs typeface="Poppins" panose="00000500000000000000" pitchFamily="2" charset="0"/>
            </a:rPr>
            <a:t> – a package to scrape common NHS lookups and perform custom web scraping</a:t>
          </a:r>
          <a:endParaRPr lang="en-US" sz="1600" dirty="0">
            <a:latin typeface="Poppins" panose="00000500000000000000" pitchFamily="2" charset="0"/>
            <a:cs typeface="Poppins" panose="00000500000000000000" pitchFamily="2" charset="0"/>
          </a:endParaRPr>
        </a:p>
      </dgm:t>
    </dgm:pt>
    <dgm:pt modelId="{127F2AFA-2E52-46AC-BCC5-EA39E1C89144}" type="parTrans" cxnId="{FEAA1B5C-DB0D-469C-86B1-FE66BD7E49F2}">
      <dgm:prSet/>
      <dgm:spPr/>
      <dgm:t>
        <a:bodyPr/>
        <a:lstStyle/>
        <a:p>
          <a:endParaRPr lang="en-US"/>
        </a:p>
      </dgm:t>
    </dgm:pt>
    <dgm:pt modelId="{CD8A41D6-482F-418D-B971-5DE218806352}" type="sibTrans" cxnId="{FEAA1B5C-DB0D-469C-86B1-FE66BD7E49F2}">
      <dgm:prSet/>
      <dgm:spPr/>
      <dgm:t>
        <a:bodyPr/>
        <a:lstStyle/>
        <a:p>
          <a:endParaRPr lang="en-US"/>
        </a:p>
      </dgm:t>
    </dgm:pt>
    <dgm:pt modelId="{9F62AE2F-42E8-457D-9B53-44B5CCC5F2C5}">
      <dgm:prSet custT="1"/>
      <dgm:spPr/>
      <dgm:t>
        <a:bodyPr/>
        <a:lstStyle/>
        <a:p>
          <a:r>
            <a:rPr lang="en-GB" sz="1600" dirty="0" err="1">
              <a:latin typeface="Poppins" panose="00000500000000000000" pitchFamily="2" charset="0"/>
              <a:cs typeface="Poppins" panose="00000500000000000000" pitchFamily="2" charset="0"/>
            </a:rPr>
            <a:t>FunnelPlotR</a:t>
          </a:r>
          <a:r>
            <a:rPr lang="en-GB" sz="1600" dirty="0">
              <a:latin typeface="Poppins" panose="00000500000000000000" pitchFamily="2" charset="0"/>
              <a:cs typeface="Poppins" panose="00000500000000000000" pitchFamily="2" charset="0"/>
            </a:rPr>
            <a:t> – a funnel plot package with a standard interface to generate funnel plots</a:t>
          </a:r>
          <a:endParaRPr lang="en-US" sz="1600" dirty="0">
            <a:latin typeface="Poppins" panose="00000500000000000000" pitchFamily="2" charset="0"/>
            <a:cs typeface="Poppins" panose="00000500000000000000" pitchFamily="2" charset="0"/>
          </a:endParaRPr>
        </a:p>
      </dgm:t>
    </dgm:pt>
    <dgm:pt modelId="{6059FC4F-97E3-4DF2-AEFD-40B3C38CE1BB}" type="parTrans" cxnId="{162A8E43-B174-448B-BB4E-067256D70CB9}">
      <dgm:prSet/>
      <dgm:spPr/>
      <dgm:t>
        <a:bodyPr/>
        <a:lstStyle/>
        <a:p>
          <a:endParaRPr lang="en-US"/>
        </a:p>
      </dgm:t>
    </dgm:pt>
    <dgm:pt modelId="{59CFD4E7-00F7-4970-B367-6EB63912C0C2}" type="sibTrans" cxnId="{162A8E43-B174-448B-BB4E-067256D70CB9}">
      <dgm:prSet/>
      <dgm:spPr/>
      <dgm:t>
        <a:bodyPr/>
        <a:lstStyle/>
        <a:p>
          <a:endParaRPr lang="en-US"/>
        </a:p>
      </dgm:t>
    </dgm:pt>
    <dgm:pt modelId="{901D17EE-E236-4B8B-8CD5-29A0327AF5F0}">
      <dgm:prSet/>
      <dgm:spPr/>
      <dgm:t>
        <a:bodyPr spcFirstLastPara="0" vert="horz" wrap="square" lIns="68580" tIns="68580" rIns="68580" bIns="68580" numCol="1" spcCol="1270" anchor="ctr" anchorCtr="0"/>
        <a:lstStyle/>
        <a:p>
          <a:pPr marL="0" lvl="0" indent="0" defTabSz="800100">
            <a:spcBef>
              <a:spcPct val="0"/>
            </a:spcBef>
            <a:spcAft>
              <a:spcPct val="35000"/>
            </a:spcAft>
            <a:buNone/>
          </a:pPr>
          <a:r>
            <a:rPr lang="en-GB" kern="1200" dirty="0">
              <a:latin typeface="Poppins" panose="00000500000000000000" pitchFamily="2" charset="0"/>
              <a:ea typeface="+mn-ea"/>
              <a:cs typeface="Poppins" panose="00000500000000000000" pitchFamily="2" charset="0"/>
            </a:rPr>
            <a:t>Shiny </a:t>
          </a:r>
          <a:r>
            <a:rPr lang="en-GB" kern="1200" dirty="0" err="1">
              <a:latin typeface="Poppins" panose="00000500000000000000" pitchFamily="2" charset="0"/>
              <a:ea typeface="+mn-ea"/>
              <a:cs typeface="Poppins" panose="00000500000000000000" pitchFamily="2" charset="0"/>
            </a:rPr>
            <a:t>EndomineR</a:t>
          </a:r>
          <a:r>
            <a:rPr lang="en-GB" kern="1200" dirty="0">
              <a:latin typeface="Poppins" panose="00000500000000000000" pitchFamily="2" charset="0"/>
              <a:ea typeface="+mn-ea"/>
              <a:cs typeface="Poppins" panose="00000500000000000000" pitchFamily="2" charset="0"/>
            </a:rPr>
            <a:t> (WIP) – a Shiny tool to interface with the </a:t>
          </a:r>
          <a:r>
            <a:rPr lang="en-GB" kern="1200" dirty="0" err="1">
              <a:latin typeface="Poppins" panose="00000500000000000000" pitchFamily="2" charset="0"/>
              <a:ea typeface="+mn-ea"/>
              <a:cs typeface="Poppins" panose="00000500000000000000" pitchFamily="2" charset="0"/>
            </a:rPr>
            <a:t>EndomineR</a:t>
          </a:r>
          <a:r>
            <a:rPr lang="en-GB" kern="1200" dirty="0">
              <a:latin typeface="Poppins" panose="00000500000000000000" pitchFamily="2" charset="0"/>
              <a:ea typeface="+mn-ea"/>
              <a:cs typeface="Poppins" panose="00000500000000000000" pitchFamily="2" charset="0"/>
            </a:rPr>
            <a:t> package, with the aim to extract as much information as possible from semi structured endoscopy reports</a:t>
          </a:r>
          <a:endParaRPr lang="en-US" kern="1200" dirty="0">
            <a:latin typeface="Poppins" panose="00000500000000000000" pitchFamily="2" charset="0"/>
            <a:ea typeface="+mn-ea"/>
            <a:cs typeface="Poppins" panose="00000500000000000000" pitchFamily="2" charset="0"/>
          </a:endParaRPr>
        </a:p>
      </dgm:t>
    </dgm:pt>
    <dgm:pt modelId="{96F0CC0D-7DAE-45EC-9CCB-CE62316699BE}" type="parTrans" cxnId="{F24D976F-8352-4AFA-8F1A-A80FF95C5C6B}">
      <dgm:prSet/>
      <dgm:spPr/>
      <dgm:t>
        <a:bodyPr/>
        <a:lstStyle/>
        <a:p>
          <a:endParaRPr lang="en-US"/>
        </a:p>
      </dgm:t>
    </dgm:pt>
    <dgm:pt modelId="{3EA26C44-9136-4F41-8170-D2B732937320}" type="sibTrans" cxnId="{F24D976F-8352-4AFA-8F1A-A80FF95C5C6B}">
      <dgm:prSet/>
      <dgm:spPr/>
      <dgm:t>
        <a:bodyPr/>
        <a:lstStyle/>
        <a:p>
          <a:endParaRPr lang="en-US"/>
        </a:p>
      </dgm:t>
    </dgm:pt>
    <dgm:pt modelId="{DC299DD8-E10E-43BA-9C9C-BAD0D558D7B3}">
      <dgm:prSet custT="1"/>
      <dgm:spPr/>
      <dgm:t>
        <a:bodyPr spcFirstLastPara="0" vert="horz" wrap="square" lIns="64770" tIns="64770" rIns="64770" bIns="64770" numCol="1" spcCol="1270" anchor="ctr" anchorCtr="0"/>
        <a:lstStyle/>
        <a:p>
          <a:r>
            <a:rPr lang="en-GB" sz="1600" kern="1200" dirty="0">
              <a:latin typeface="Poppins" panose="00000500000000000000" pitchFamily="2" charset="0"/>
              <a:cs typeface="Poppins" panose="00000500000000000000" pitchFamily="2" charset="0"/>
            </a:rPr>
            <a:t>Patient Feedback NHS text classification (</a:t>
          </a:r>
          <a:r>
            <a:rPr lang="en-GB" sz="1600" b="1" kern="1200" dirty="0">
              <a:latin typeface="Poppins" panose="00000500000000000000" pitchFamily="2" charset="0"/>
              <a:cs typeface="Poppins" panose="00000500000000000000" pitchFamily="2" charset="0"/>
            </a:rPr>
            <a:t>WIP</a:t>
          </a:r>
          <a:r>
            <a:rPr lang="en-GB" sz="1600" kern="1200" dirty="0">
              <a:latin typeface="Poppins" panose="00000500000000000000" pitchFamily="2" charset="0"/>
              <a:cs typeface="Poppins" panose="00000500000000000000" pitchFamily="2" charset="0"/>
            </a:rPr>
            <a:t>) – text classification </a:t>
          </a:r>
          <a:r>
            <a:rPr lang="en-GB" sz="1600" kern="1200" dirty="0">
              <a:latin typeface="Poppins" panose="00000500000000000000" pitchFamily="2" charset="0"/>
              <a:ea typeface="+mn-ea"/>
              <a:cs typeface="Poppins" panose="00000500000000000000" pitchFamily="2" charset="0"/>
            </a:rPr>
            <a:t>model</a:t>
          </a:r>
          <a:r>
            <a:rPr lang="en-GB" sz="1600" kern="1200" dirty="0">
              <a:latin typeface="Poppins" panose="00000500000000000000" pitchFamily="2" charset="0"/>
              <a:cs typeface="Poppins" panose="00000500000000000000" pitchFamily="2" charset="0"/>
            </a:rPr>
            <a:t> to deal with all the patient notes out there</a:t>
          </a:r>
          <a:endParaRPr lang="en-US" sz="1600" kern="1200" dirty="0">
            <a:latin typeface="Poppins" panose="00000500000000000000" pitchFamily="2" charset="0"/>
            <a:cs typeface="Poppins" panose="00000500000000000000" pitchFamily="2" charset="0"/>
          </a:endParaRPr>
        </a:p>
      </dgm:t>
    </dgm:pt>
    <dgm:pt modelId="{A9006ADF-E18B-46DE-B14A-6E1C6FBD195B}" type="parTrans" cxnId="{87F14D96-36EB-4E2F-8F5E-32C098461F88}">
      <dgm:prSet/>
      <dgm:spPr/>
      <dgm:t>
        <a:bodyPr/>
        <a:lstStyle/>
        <a:p>
          <a:endParaRPr lang="en-US"/>
        </a:p>
      </dgm:t>
    </dgm:pt>
    <dgm:pt modelId="{1E0C5027-B1D3-40E0-AE15-8487243869A9}" type="sibTrans" cxnId="{87F14D96-36EB-4E2F-8F5E-32C098461F88}">
      <dgm:prSet/>
      <dgm:spPr/>
      <dgm:t>
        <a:bodyPr/>
        <a:lstStyle/>
        <a:p>
          <a:endParaRPr lang="en-US"/>
        </a:p>
      </dgm:t>
    </dgm:pt>
    <dgm:pt modelId="{B8E0D7CF-C5D1-485F-8419-2FF90C34B6E9}">
      <dgm:prSet custT="1"/>
      <dgm:spPr/>
      <dgm:t>
        <a:bodyPr spcFirstLastPara="0" vert="horz" wrap="square" lIns="68580" tIns="68580" rIns="68580" bIns="68580" numCol="1" spcCol="1270" anchor="ctr" anchorCtr="0"/>
        <a:lstStyle/>
        <a:p>
          <a:r>
            <a:rPr lang="en-GB" sz="1400" kern="1200" dirty="0" err="1">
              <a:latin typeface="Poppins" panose="00000500000000000000" pitchFamily="2" charset="0"/>
              <a:cs typeface="Poppins" panose="00000500000000000000" pitchFamily="2" charset="0"/>
            </a:rPr>
            <a:t>Phsmethods</a:t>
          </a:r>
          <a:r>
            <a:rPr lang="en-GB" sz="1400" kern="1200" dirty="0">
              <a:latin typeface="Poppins" panose="00000500000000000000" pitchFamily="2" charset="0"/>
              <a:cs typeface="Poppins" panose="00000500000000000000" pitchFamily="2" charset="0"/>
            </a:rPr>
            <a:t> R package </a:t>
          </a:r>
          <a:r>
            <a:rPr lang="en-GB" sz="1400" kern="1200" dirty="0">
              <a:latin typeface="Poppins" panose="00000500000000000000" pitchFamily="2" charset="0"/>
              <a:ea typeface="+mn-ea"/>
              <a:cs typeface="Poppins" panose="00000500000000000000" pitchFamily="2" charset="0"/>
            </a:rPr>
            <a:t>expansion</a:t>
          </a:r>
          <a:r>
            <a:rPr lang="en-GB" sz="1400" kern="1200" dirty="0">
              <a:latin typeface="Poppins" panose="00000500000000000000" pitchFamily="2" charset="0"/>
              <a:cs typeface="Poppins" panose="00000500000000000000" pitchFamily="2" charset="0"/>
            </a:rPr>
            <a:t> (</a:t>
          </a:r>
          <a:r>
            <a:rPr lang="en-GB" sz="1400" b="1" kern="1200" dirty="0">
              <a:latin typeface="Poppins" panose="00000500000000000000" pitchFamily="2" charset="0"/>
              <a:cs typeface="Poppins" panose="00000500000000000000" pitchFamily="2" charset="0"/>
            </a:rPr>
            <a:t>WIP</a:t>
          </a:r>
          <a:r>
            <a:rPr lang="en-GB" sz="1400" kern="1200" dirty="0">
              <a:latin typeface="Poppins" panose="00000500000000000000" pitchFamily="2" charset="0"/>
              <a:cs typeface="Poppins" panose="00000500000000000000" pitchFamily="2" charset="0"/>
            </a:rPr>
            <a:t>)</a:t>
          </a:r>
          <a:endParaRPr lang="en-US" sz="1400" kern="1200" dirty="0">
            <a:latin typeface="Poppins" panose="00000500000000000000" pitchFamily="2" charset="0"/>
            <a:cs typeface="Poppins" panose="00000500000000000000" pitchFamily="2" charset="0"/>
          </a:endParaRPr>
        </a:p>
      </dgm:t>
    </dgm:pt>
    <dgm:pt modelId="{26E787F4-B3F3-4CD9-A6B0-13CCF16FB449}" type="parTrans" cxnId="{040EDB5E-9F22-48DE-8E96-9C7A283E3DFD}">
      <dgm:prSet/>
      <dgm:spPr/>
      <dgm:t>
        <a:bodyPr/>
        <a:lstStyle/>
        <a:p>
          <a:endParaRPr lang="en-US"/>
        </a:p>
      </dgm:t>
    </dgm:pt>
    <dgm:pt modelId="{45783697-5C33-409A-8102-DC3E1834235E}" type="sibTrans" cxnId="{040EDB5E-9F22-48DE-8E96-9C7A283E3DFD}">
      <dgm:prSet/>
      <dgm:spPr/>
      <dgm:t>
        <a:bodyPr/>
        <a:lstStyle/>
        <a:p>
          <a:endParaRPr lang="en-US"/>
        </a:p>
      </dgm:t>
    </dgm:pt>
    <dgm:pt modelId="{7E784E76-4F93-4B9E-B16C-31573727D17D}" type="pres">
      <dgm:prSet presAssocID="{C3605909-CD2B-46A9-8043-096B4040B52B}" presName="linear" presStyleCnt="0">
        <dgm:presLayoutVars>
          <dgm:animLvl val="lvl"/>
          <dgm:resizeHandles val="exact"/>
        </dgm:presLayoutVars>
      </dgm:prSet>
      <dgm:spPr/>
    </dgm:pt>
    <dgm:pt modelId="{F4A3B1DC-C2FC-4162-914D-F49BB4CE6A91}" type="pres">
      <dgm:prSet presAssocID="{022A20F6-1596-412D-96F4-84F18F043787}" presName="parentText" presStyleLbl="node1" presStyleIdx="0" presStyleCnt="5">
        <dgm:presLayoutVars>
          <dgm:chMax val="0"/>
          <dgm:bulletEnabled val="1"/>
        </dgm:presLayoutVars>
      </dgm:prSet>
      <dgm:spPr/>
    </dgm:pt>
    <dgm:pt modelId="{ED07598A-0275-4CAB-9676-775E44F24106}" type="pres">
      <dgm:prSet presAssocID="{CD8A41D6-482F-418D-B971-5DE218806352}" presName="spacer" presStyleCnt="0"/>
      <dgm:spPr/>
    </dgm:pt>
    <dgm:pt modelId="{40834571-A99A-4AFA-85EA-42027C02C8F8}" type="pres">
      <dgm:prSet presAssocID="{9F62AE2F-42E8-457D-9B53-44B5CCC5F2C5}" presName="parentText" presStyleLbl="node1" presStyleIdx="1" presStyleCnt="5">
        <dgm:presLayoutVars>
          <dgm:chMax val="0"/>
          <dgm:bulletEnabled val="1"/>
        </dgm:presLayoutVars>
      </dgm:prSet>
      <dgm:spPr/>
    </dgm:pt>
    <dgm:pt modelId="{3EEB0D4C-3E53-45CD-8ADE-832CAF289108}" type="pres">
      <dgm:prSet presAssocID="{59CFD4E7-00F7-4970-B367-6EB63912C0C2}" presName="spacer" presStyleCnt="0"/>
      <dgm:spPr/>
    </dgm:pt>
    <dgm:pt modelId="{5B9FDD15-23CE-493C-BB06-2780612C6968}" type="pres">
      <dgm:prSet presAssocID="{901D17EE-E236-4B8B-8CD5-29A0327AF5F0}" presName="parentText" presStyleLbl="node1" presStyleIdx="2" presStyleCnt="5">
        <dgm:presLayoutVars>
          <dgm:chMax val="0"/>
          <dgm:bulletEnabled val="1"/>
        </dgm:presLayoutVars>
      </dgm:prSet>
      <dgm:spPr/>
    </dgm:pt>
    <dgm:pt modelId="{F21B47D9-582A-4D51-8F9B-4263CF883246}" type="pres">
      <dgm:prSet presAssocID="{3EA26C44-9136-4F41-8170-D2B732937320}" presName="spacer" presStyleCnt="0"/>
      <dgm:spPr/>
    </dgm:pt>
    <dgm:pt modelId="{5CA0E302-F96D-4837-9E7B-2D364EBA1345}" type="pres">
      <dgm:prSet presAssocID="{DC299DD8-E10E-43BA-9C9C-BAD0D558D7B3}" presName="parentText" presStyleLbl="node1" presStyleIdx="3" presStyleCnt="5">
        <dgm:presLayoutVars>
          <dgm:chMax val="0"/>
          <dgm:bulletEnabled val="1"/>
        </dgm:presLayoutVars>
      </dgm:prSet>
      <dgm:spPr/>
    </dgm:pt>
    <dgm:pt modelId="{B4208735-0D26-4980-A185-B6481D4698A7}" type="pres">
      <dgm:prSet presAssocID="{1E0C5027-B1D3-40E0-AE15-8487243869A9}" presName="spacer" presStyleCnt="0"/>
      <dgm:spPr/>
    </dgm:pt>
    <dgm:pt modelId="{B32EF20A-4543-42CB-B5DB-69D84C212B17}" type="pres">
      <dgm:prSet presAssocID="{B8E0D7CF-C5D1-485F-8419-2FF90C34B6E9}" presName="parentText" presStyleLbl="node1" presStyleIdx="4" presStyleCnt="5">
        <dgm:presLayoutVars>
          <dgm:chMax val="0"/>
          <dgm:bulletEnabled val="1"/>
        </dgm:presLayoutVars>
      </dgm:prSet>
      <dgm:spPr/>
    </dgm:pt>
  </dgm:ptLst>
  <dgm:cxnLst>
    <dgm:cxn modelId="{C12A380D-FC8A-4B4A-BD7C-5F10D8A1920F}" type="presOf" srcId="{9F62AE2F-42E8-457D-9B53-44B5CCC5F2C5}" destId="{40834571-A99A-4AFA-85EA-42027C02C8F8}" srcOrd="0" destOrd="0" presId="urn:microsoft.com/office/officeart/2005/8/layout/vList2"/>
    <dgm:cxn modelId="{6C9E3E34-A702-4811-BD00-5815D46353C0}" type="presOf" srcId="{901D17EE-E236-4B8B-8CD5-29A0327AF5F0}" destId="{5B9FDD15-23CE-493C-BB06-2780612C6968}" srcOrd="0" destOrd="0" presId="urn:microsoft.com/office/officeart/2005/8/layout/vList2"/>
    <dgm:cxn modelId="{FEAA1B5C-DB0D-469C-86B1-FE66BD7E49F2}" srcId="{C3605909-CD2B-46A9-8043-096B4040B52B}" destId="{022A20F6-1596-412D-96F4-84F18F043787}" srcOrd="0" destOrd="0" parTransId="{127F2AFA-2E52-46AC-BCC5-EA39E1C89144}" sibTransId="{CD8A41D6-482F-418D-B971-5DE218806352}"/>
    <dgm:cxn modelId="{31342D5E-68B5-4BF0-A254-6E5B1126334D}" type="presOf" srcId="{B8E0D7CF-C5D1-485F-8419-2FF90C34B6E9}" destId="{B32EF20A-4543-42CB-B5DB-69D84C212B17}" srcOrd="0" destOrd="0" presId="urn:microsoft.com/office/officeart/2005/8/layout/vList2"/>
    <dgm:cxn modelId="{040EDB5E-9F22-48DE-8E96-9C7A283E3DFD}" srcId="{C3605909-CD2B-46A9-8043-096B4040B52B}" destId="{B8E0D7CF-C5D1-485F-8419-2FF90C34B6E9}" srcOrd="4" destOrd="0" parTransId="{26E787F4-B3F3-4CD9-A6B0-13CCF16FB449}" sibTransId="{45783697-5C33-409A-8102-DC3E1834235E}"/>
    <dgm:cxn modelId="{162A8E43-B174-448B-BB4E-067256D70CB9}" srcId="{C3605909-CD2B-46A9-8043-096B4040B52B}" destId="{9F62AE2F-42E8-457D-9B53-44B5CCC5F2C5}" srcOrd="1" destOrd="0" parTransId="{6059FC4F-97E3-4DF2-AEFD-40B3C38CE1BB}" sibTransId="{59CFD4E7-00F7-4970-B367-6EB63912C0C2}"/>
    <dgm:cxn modelId="{F24D976F-8352-4AFA-8F1A-A80FF95C5C6B}" srcId="{C3605909-CD2B-46A9-8043-096B4040B52B}" destId="{901D17EE-E236-4B8B-8CD5-29A0327AF5F0}" srcOrd="2" destOrd="0" parTransId="{96F0CC0D-7DAE-45EC-9CCB-CE62316699BE}" sibTransId="{3EA26C44-9136-4F41-8170-D2B732937320}"/>
    <dgm:cxn modelId="{1A5DAB7D-F61E-45CA-857E-7904D1F9531E}" type="presOf" srcId="{DC299DD8-E10E-43BA-9C9C-BAD0D558D7B3}" destId="{5CA0E302-F96D-4837-9E7B-2D364EBA1345}" srcOrd="0" destOrd="0" presId="urn:microsoft.com/office/officeart/2005/8/layout/vList2"/>
    <dgm:cxn modelId="{87F14D96-36EB-4E2F-8F5E-32C098461F88}" srcId="{C3605909-CD2B-46A9-8043-096B4040B52B}" destId="{DC299DD8-E10E-43BA-9C9C-BAD0D558D7B3}" srcOrd="3" destOrd="0" parTransId="{A9006ADF-E18B-46DE-B14A-6E1C6FBD195B}" sibTransId="{1E0C5027-B1D3-40E0-AE15-8487243869A9}"/>
    <dgm:cxn modelId="{F2BCFCBF-95E6-487C-B1A6-CFFF2BB0587E}" type="presOf" srcId="{022A20F6-1596-412D-96F4-84F18F043787}" destId="{F4A3B1DC-C2FC-4162-914D-F49BB4CE6A91}" srcOrd="0" destOrd="0" presId="urn:microsoft.com/office/officeart/2005/8/layout/vList2"/>
    <dgm:cxn modelId="{61A599FA-1238-4A5A-8244-49F95D831ADA}" type="presOf" srcId="{C3605909-CD2B-46A9-8043-096B4040B52B}" destId="{7E784E76-4F93-4B9E-B16C-31573727D17D}" srcOrd="0" destOrd="0" presId="urn:microsoft.com/office/officeart/2005/8/layout/vList2"/>
    <dgm:cxn modelId="{22D6B548-412B-4445-AECD-25883BA93C9C}" type="presParOf" srcId="{7E784E76-4F93-4B9E-B16C-31573727D17D}" destId="{F4A3B1DC-C2FC-4162-914D-F49BB4CE6A91}" srcOrd="0" destOrd="0" presId="urn:microsoft.com/office/officeart/2005/8/layout/vList2"/>
    <dgm:cxn modelId="{B0C6D608-3C16-43BA-984E-E8760AF9199C}" type="presParOf" srcId="{7E784E76-4F93-4B9E-B16C-31573727D17D}" destId="{ED07598A-0275-4CAB-9676-775E44F24106}" srcOrd="1" destOrd="0" presId="urn:microsoft.com/office/officeart/2005/8/layout/vList2"/>
    <dgm:cxn modelId="{7ECE2C8E-81C7-4FA0-8CE6-B7BCED8A0E98}" type="presParOf" srcId="{7E784E76-4F93-4B9E-B16C-31573727D17D}" destId="{40834571-A99A-4AFA-85EA-42027C02C8F8}" srcOrd="2" destOrd="0" presId="urn:microsoft.com/office/officeart/2005/8/layout/vList2"/>
    <dgm:cxn modelId="{FB32C047-3DB8-4414-87FE-E0D4196E663F}" type="presParOf" srcId="{7E784E76-4F93-4B9E-B16C-31573727D17D}" destId="{3EEB0D4C-3E53-45CD-8ADE-832CAF289108}" srcOrd="3" destOrd="0" presId="urn:microsoft.com/office/officeart/2005/8/layout/vList2"/>
    <dgm:cxn modelId="{0D16C43A-B490-4500-BEA7-7E3D53AF4F3E}" type="presParOf" srcId="{7E784E76-4F93-4B9E-B16C-31573727D17D}" destId="{5B9FDD15-23CE-493C-BB06-2780612C6968}" srcOrd="4" destOrd="0" presId="urn:microsoft.com/office/officeart/2005/8/layout/vList2"/>
    <dgm:cxn modelId="{56C6E11E-6D76-497E-AB1B-A6AA1F4F139E}" type="presParOf" srcId="{7E784E76-4F93-4B9E-B16C-31573727D17D}" destId="{F21B47D9-582A-4D51-8F9B-4263CF883246}" srcOrd="5" destOrd="0" presId="urn:microsoft.com/office/officeart/2005/8/layout/vList2"/>
    <dgm:cxn modelId="{F1B60968-F3D9-4E0E-9B3F-EB34EDDCB0F6}" type="presParOf" srcId="{7E784E76-4F93-4B9E-B16C-31573727D17D}" destId="{5CA0E302-F96D-4837-9E7B-2D364EBA1345}" srcOrd="6" destOrd="0" presId="urn:microsoft.com/office/officeart/2005/8/layout/vList2"/>
    <dgm:cxn modelId="{EACD75CC-E1A3-4076-8564-4DF325B62B7F}" type="presParOf" srcId="{7E784E76-4F93-4B9E-B16C-31573727D17D}" destId="{B4208735-0D26-4980-A185-B6481D4698A7}" srcOrd="7" destOrd="0" presId="urn:microsoft.com/office/officeart/2005/8/layout/vList2"/>
    <dgm:cxn modelId="{BF8F441D-A551-45C7-A147-0466803C2FB0}" type="presParOf" srcId="{7E784E76-4F93-4B9E-B16C-31573727D17D}" destId="{B32EF20A-4543-42CB-B5DB-69D84C212B17}"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ADBE22B-B8F3-4D24-B76B-FB0E01E8F740}" type="doc">
      <dgm:prSet loTypeId="urn:microsoft.com/office/officeart/2005/8/layout/default" loCatId="list" qsTypeId="urn:microsoft.com/office/officeart/2005/8/quickstyle/simple2" qsCatId="simple" csTypeId="urn:microsoft.com/office/officeart/2005/8/colors/accent0_3" csCatId="mainScheme"/>
      <dgm:spPr/>
      <dgm:t>
        <a:bodyPr/>
        <a:lstStyle/>
        <a:p>
          <a:endParaRPr lang="en-US"/>
        </a:p>
      </dgm:t>
    </dgm:pt>
    <dgm:pt modelId="{052CD4EF-1EEF-4CC1-8D69-9F2486C5B16D}">
      <dgm:prSet/>
      <dgm:spPr/>
      <dgm:t>
        <a:bodyPr/>
        <a:lstStyle/>
        <a:p>
          <a:r>
            <a:rPr lang="en-US"/>
            <a:t>Commissioned by the NHS-R Community in late 2020</a:t>
          </a:r>
        </a:p>
      </dgm:t>
    </dgm:pt>
    <dgm:pt modelId="{AB5F21E5-EE99-4CA3-B756-933F524C7D04}" type="parTrans" cxnId="{BD735705-9C1B-46E1-996B-E3E6A50ABCFD}">
      <dgm:prSet/>
      <dgm:spPr/>
      <dgm:t>
        <a:bodyPr/>
        <a:lstStyle/>
        <a:p>
          <a:endParaRPr lang="en-US"/>
        </a:p>
      </dgm:t>
    </dgm:pt>
    <dgm:pt modelId="{82322D96-91D9-49EA-B01A-2F7F8CF6AE69}" type="sibTrans" cxnId="{BD735705-9C1B-46E1-996B-E3E6A50ABCFD}">
      <dgm:prSet/>
      <dgm:spPr/>
      <dgm:t>
        <a:bodyPr/>
        <a:lstStyle/>
        <a:p>
          <a:endParaRPr lang="en-US"/>
        </a:p>
      </dgm:t>
    </dgm:pt>
    <dgm:pt modelId="{8C811DF8-7F5F-4A7A-9250-6C766F48577C}">
      <dgm:prSet/>
      <dgm:spPr/>
      <dgm:t>
        <a:bodyPr/>
        <a:lstStyle/>
        <a:p>
          <a:r>
            <a:rPr lang="en-US"/>
            <a:t>Provides functionality to perform web scraping and retrieve NHS lookups with ease</a:t>
          </a:r>
        </a:p>
      </dgm:t>
    </dgm:pt>
    <dgm:pt modelId="{7B813D52-CFB9-48D2-AFC9-A38BC1D51B5A}" type="parTrans" cxnId="{4D1F3D84-5FBF-4C0D-A2AA-0336867AE038}">
      <dgm:prSet/>
      <dgm:spPr/>
      <dgm:t>
        <a:bodyPr/>
        <a:lstStyle/>
        <a:p>
          <a:endParaRPr lang="en-US"/>
        </a:p>
      </dgm:t>
    </dgm:pt>
    <dgm:pt modelId="{9BEE19F4-2630-495A-A149-EBE3AE057B96}" type="sibTrans" cxnId="{4D1F3D84-5FBF-4C0D-A2AA-0336867AE038}">
      <dgm:prSet/>
      <dgm:spPr/>
      <dgm:t>
        <a:bodyPr/>
        <a:lstStyle/>
        <a:p>
          <a:endParaRPr lang="en-US"/>
        </a:p>
      </dgm:t>
    </dgm:pt>
    <dgm:pt modelId="{26CECC39-2966-4BD0-B5AB-A8B65883758C}">
      <dgm:prSet/>
      <dgm:spPr/>
      <dgm:t>
        <a:bodyPr/>
        <a:lstStyle/>
        <a:p>
          <a:r>
            <a:rPr lang="en-US"/>
            <a:t>Always up to date and current</a:t>
          </a:r>
        </a:p>
      </dgm:t>
    </dgm:pt>
    <dgm:pt modelId="{E45F0ED6-BF8F-4BE9-9855-F0D356994C03}" type="parTrans" cxnId="{6FAB1E3B-57EB-4501-BF59-93D62BA744E7}">
      <dgm:prSet/>
      <dgm:spPr/>
      <dgm:t>
        <a:bodyPr/>
        <a:lstStyle/>
        <a:p>
          <a:endParaRPr lang="en-US"/>
        </a:p>
      </dgm:t>
    </dgm:pt>
    <dgm:pt modelId="{B5415EBD-9617-4C7E-91C2-AFF5A5A039D9}" type="sibTrans" cxnId="{6FAB1E3B-57EB-4501-BF59-93D62BA744E7}">
      <dgm:prSet/>
      <dgm:spPr/>
      <dgm:t>
        <a:bodyPr/>
        <a:lstStyle/>
        <a:p>
          <a:endParaRPr lang="en-US"/>
        </a:p>
      </dgm:t>
    </dgm:pt>
    <dgm:pt modelId="{78B07926-82F6-4255-8EAE-9CC9803E16BA}">
      <dgm:prSet/>
      <dgm:spPr/>
      <dgm:t>
        <a:bodyPr/>
        <a:lstStyle/>
        <a:p>
          <a:r>
            <a:rPr lang="en-US"/>
            <a:t>Recently part of an NHS-R workshop to show how to use the tool – refer to workshop section on YouTube</a:t>
          </a:r>
        </a:p>
      </dgm:t>
    </dgm:pt>
    <dgm:pt modelId="{CFF4A66C-6F26-4C4C-8FAC-19297747D1B1}" type="parTrans" cxnId="{A476AC9F-C476-432C-A588-B5440B8E5D76}">
      <dgm:prSet/>
      <dgm:spPr/>
      <dgm:t>
        <a:bodyPr/>
        <a:lstStyle/>
        <a:p>
          <a:endParaRPr lang="en-US"/>
        </a:p>
      </dgm:t>
    </dgm:pt>
    <dgm:pt modelId="{8FCFE821-9102-44E4-9465-EB7E18A8BB46}" type="sibTrans" cxnId="{A476AC9F-C476-432C-A588-B5440B8E5D76}">
      <dgm:prSet/>
      <dgm:spPr/>
      <dgm:t>
        <a:bodyPr/>
        <a:lstStyle/>
        <a:p>
          <a:endParaRPr lang="en-US"/>
        </a:p>
      </dgm:t>
    </dgm:pt>
    <dgm:pt modelId="{733839B4-5554-4D6F-9188-CC3C031BC58F}" type="pres">
      <dgm:prSet presAssocID="{DADBE22B-B8F3-4D24-B76B-FB0E01E8F740}" presName="diagram" presStyleCnt="0">
        <dgm:presLayoutVars>
          <dgm:dir/>
          <dgm:resizeHandles val="exact"/>
        </dgm:presLayoutVars>
      </dgm:prSet>
      <dgm:spPr/>
    </dgm:pt>
    <dgm:pt modelId="{3C9A2ABB-E507-4366-AB65-ED742AD2B08F}" type="pres">
      <dgm:prSet presAssocID="{052CD4EF-1EEF-4CC1-8D69-9F2486C5B16D}" presName="node" presStyleLbl="node1" presStyleIdx="0" presStyleCnt="4">
        <dgm:presLayoutVars>
          <dgm:bulletEnabled val="1"/>
        </dgm:presLayoutVars>
      </dgm:prSet>
      <dgm:spPr/>
    </dgm:pt>
    <dgm:pt modelId="{46230427-2260-40C0-B34B-419D0852353A}" type="pres">
      <dgm:prSet presAssocID="{82322D96-91D9-49EA-B01A-2F7F8CF6AE69}" presName="sibTrans" presStyleCnt="0"/>
      <dgm:spPr/>
    </dgm:pt>
    <dgm:pt modelId="{BAD94976-91BE-4681-AE5B-0580A3479962}" type="pres">
      <dgm:prSet presAssocID="{8C811DF8-7F5F-4A7A-9250-6C766F48577C}" presName="node" presStyleLbl="node1" presStyleIdx="1" presStyleCnt="4">
        <dgm:presLayoutVars>
          <dgm:bulletEnabled val="1"/>
        </dgm:presLayoutVars>
      </dgm:prSet>
      <dgm:spPr/>
    </dgm:pt>
    <dgm:pt modelId="{5FBD8F81-4495-4628-92AE-813EBC463F79}" type="pres">
      <dgm:prSet presAssocID="{9BEE19F4-2630-495A-A149-EBE3AE057B96}" presName="sibTrans" presStyleCnt="0"/>
      <dgm:spPr/>
    </dgm:pt>
    <dgm:pt modelId="{656852DC-7A7E-4493-A11E-29FD80D020FE}" type="pres">
      <dgm:prSet presAssocID="{26CECC39-2966-4BD0-B5AB-A8B65883758C}" presName="node" presStyleLbl="node1" presStyleIdx="2" presStyleCnt="4">
        <dgm:presLayoutVars>
          <dgm:bulletEnabled val="1"/>
        </dgm:presLayoutVars>
      </dgm:prSet>
      <dgm:spPr/>
    </dgm:pt>
    <dgm:pt modelId="{104D3396-86CC-4CD2-8EC1-2728828E8FA8}" type="pres">
      <dgm:prSet presAssocID="{B5415EBD-9617-4C7E-91C2-AFF5A5A039D9}" presName="sibTrans" presStyleCnt="0"/>
      <dgm:spPr/>
    </dgm:pt>
    <dgm:pt modelId="{89C134CF-D890-432C-969C-3CAC2508B2AA}" type="pres">
      <dgm:prSet presAssocID="{78B07926-82F6-4255-8EAE-9CC9803E16BA}" presName="node" presStyleLbl="node1" presStyleIdx="3" presStyleCnt="4">
        <dgm:presLayoutVars>
          <dgm:bulletEnabled val="1"/>
        </dgm:presLayoutVars>
      </dgm:prSet>
      <dgm:spPr/>
    </dgm:pt>
  </dgm:ptLst>
  <dgm:cxnLst>
    <dgm:cxn modelId="{6AE9FF02-F33C-4444-AFD6-C318EEBD40C8}" type="presOf" srcId="{26CECC39-2966-4BD0-B5AB-A8B65883758C}" destId="{656852DC-7A7E-4493-A11E-29FD80D020FE}" srcOrd="0" destOrd="0" presId="urn:microsoft.com/office/officeart/2005/8/layout/default"/>
    <dgm:cxn modelId="{BD735705-9C1B-46E1-996B-E3E6A50ABCFD}" srcId="{DADBE22B-B8F3-4D24-B76B-FB0E01E8F740}" destId="{052CD4EF-1EEF-4CC1-8D69-9F2486C5B16D}" srcOrd="0" destOrd="0" parTransId="{AB5F21E5-EE99-4CA3-B756-933F524C7D04}" sibTransId="{82322D96-91D9-49EA-B01A-2F7F8CF6AE69}"/>
    <dgm:cxn modelId="{0CAA8328-BFE5-425B-9E3E-5D5F7C8F0B41}" type="presOf" srcId="{052CD4EF-1EEF-4CC1-8D69-9F2486C5B16D}" destId="{3C9A2ABB-E507-4366-AB65-ED742AD2B08F}" srcOrd="0" destOrd="0" presId="urn:microsoft.com/office/officeart/2005/8/layout/default"/>
    <dgm:cxn modelId="{6FAB1E3B-57EB-4501-BF59-93D62BA744E7}" srcId="{DADBE22B-B8F3-4D24-B76B-FB0E01E8F740}" destId="{26CECC39-2966-4BD0-B5AB-A8B65883758C}" srcOrd="2" destOrd="0" parTransId="{E45F0ED6-BF8F-4BE9-9855-F0D356994C03}" sibTransId="{B5415EBD-9617-4C7E-91C2-AFF5A5A039D9}"/>
    <dgm:cxn modelId="{4D1F3D84-5FBF-4C0D-A2AA-0336867AE038}" srcId="{DADBE22B-B8F3-4D24-B76B-FB0E01E8F740}" destId="{8C811DF8-7F5F-4A7A-9250-6C766F48577C}" srcOrd="1" destOrd="0" parTransId="{7B813D52-CFB9-48D2-AFC9-A38BC1D51B5A}" sibTransId="{9BEE19F4-2630-495A-A149-EBE3AE057B96}"/>
    <dgm:cxn modelId="{A476AC9F-C476-432C-A588-B5440B8E5D76}" srcId="{DADBE22B-B8F3-4D24-B76B-FB0E01E8F740}" destId="{78B07926-82F6-4255-8EAE-9CC9803E16BA}" srcOrd="3" destOrd="0" parTransId="{CFF4A66C-6F26-4C4C-8FAC-19297747D1B1}" sibTransId="{8FCFE821-9102-44E4-9465-EB7E18A8BB46}"/>
    <dgm:cxn modelId="{08B1C2A1-DA87-44F5-9100-C95FC5C090E9}" type="presOf" srcId="{DADBE22B-B8F3-4D24-B76B-FB0E01E8F740}" destId="{733839B4-5554-4D6F-9188-CC3C031BC58F}" srcOrd="0" destOrd="0" presId="urn:microsoft.com/office/officeart/2005/8/layout/default"/>
    <dgm:cxn modelId="{0753CAD4-07C4-46B8-8690-AE3BE92D5169}" type="presOf" srcId="{78B07926-82F6-4255-8EAE-9CC9803E16BA}" destId="{89C134CF-D890-432C-969C-3CAC2508B2AA}" srcOrd="0" destOrd="0" presId="urn:microsoft.com/office/officeart/2005/8/layout/default"/>
    <dgm:cxn modelId="{A5CDADD6-FB7D-46CD-BA85-7E1DEB2BAD2B}" type="presOf" srcId="{8C811DF8-7F5F-4A7A-9250-6C766F48577C}" destId="{BAD94976-91BE-4681-AE5B-0580A3479962}" srcOrd="0" destOrd="0" presId="urn:microsoft.com/office/officeart/2005/8/layout/default"/>
    <dgm:cxn modelId="{0AC662C4-4337-472C-AD42-65353732EE69}" type="presParOf" srcId="{733839B4-5554-4D6F-9188-CC3C031BC58F}" destId="{3C9A2ABB-E507-4366-AB65-ED742AD2B08F}" srcOrd="0" destOrd="0" presId="urn:microsoft.com/office/officeart/2005/8/layout/default"/>
    <dgm:cxn modelId="{17455723-2547-43AA-B953-2E5B9A1D55BB}" type="presParOf" srcId="{733839B4-5554-4D6F-9188-CC3C031BC58F}" destId="{46230427-2260-40C0-B34B-419D0852353A}" srcOrd="1" destOrd="0" presId="urn:microsoft.com/office/officeart/2005/8/layout/default"/>
    <dgm:cxn modelId="{14A99707-4122-4AE0-B8A0-4089C48B9A97}" type="presParOf" srcId="{733839B4-5554-4D6F-9188-CC3C031BC58F}" destId="{BAD94976-91BE-4681-AE5B-0580A3479962}" srcOrd="2" destOrd="0" presId="urn:microsoft.com/office/officeart/2005/8/layout/default"/>
    <dgm:cxn modelId="{C570F9A9-01CE-442F-9980-D3E39BB0E6EC}" type="presParOf" srcId="{733839B4-5554-4D6F-9188-CC3C031BC58F}" destId="{5FBD8F81-4495-4628-92AE-813EBC463F79}" srcOrd="3" destOrd="0" presId="urn:microsoft.com/office/officeart/2005/8/layout/default"/>
    <dgm:cxn modelId="{E82AC203-7016-4474-BBCA-547FC548497D}" type="presParOf" srcId="{733839B4-5554-4D6F-9188-CC3C031BC58F}" destId="{656852DC-7A7E-4493-A11E-29FD80D020FE}" srcOrd="4" destOrd="0" presId="urn:microsoft.com/office/officeart/2005/8/layout/default"/>
    <dgm:cxn modelId="{7F6022A7-5CA8-41C2-8B5E-B9B4B120709D}" type="presParOf" srcId="{733839B4-5554-4D6F-9188-CC3C031BC58F}" destId="{104D3396-86CC-4CD2-8EC1-2728828E8FA8}" srcOrd="5" destOrd="0" presId="urn:microsoft.com/office/officeart/2005/8/layout/default"/>
    <dgm:cxn modelId="{92441DFC-6D24-4416-AA26-32535B13163A}" type="presParOf" srcId="{733839B4-5554-4D6F-9188-CC3C031BC58F}" destId="{89C134CF-D890-432C-969C-3CAC2508B2AA}" srcOrd="6"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ADBE22B-B8F3-4D24-B76B-FB0E01E8F740}" type="doc">
      <dgm:prSet loTypeId="urn:microsoft.com/office/officeart/2005/8/layout/default" loCatId="list" qsTypeId="urn:microsoft.com/office/officeart/2005/8/quickstyle/simple2" qsCatId="simple" csTypeId="urn:microsoft.com/office/officeart/2005/8/colors/colorful5" csCatId="colorful" phldr="1"/>
      <dgm:spPr/>
      <dgm:t>
        <a:bodyPr/>
        <a:lstStyle/>
        <a:p>
          <a:endParaRPr lang="en-US"/>
        </a:p>
      </dgm:t>
    </dgm:pt>
    <dgm:pt modelId="{9F79AFBB-19FC-4905-93F7-F21151D750E8}" type="pres">
      <dgm:prSet presAssocID="{DADBE22B-B8F3-4D24-B76B-FB0E01E8F740}" presName="diagram" presStyleCnt="0">
        <dgm:presLayoutVars>
          <dgm:dir/>
          <dgm:resizeHandles val="exact"/>
        </dgm:presLayoutVars>
      </dgm:prSet>
      <dgm:spPr/>
    </dgm:pt>
  </dgm:ptLst>
  <dgm:cxnLst>
    <dgm:cxn modelId="{59F79D4A-7472-4316-980C-D997D2B086E1}" type="presOf" srcId="{DADBE22B-B8F3-4D24-B76B-FB0E01E8F740}" destId="{9F79AFBB-19FC-4905-93F7-F21151D750E8}" srcOrd="0"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2B49296-534A-4E61-A447-2C207193846A}" type="doc">
      <dgm:prSet loTypeId="urn:microsoft.com/office/officeart/2005/8/layout/chevron1" loCatId="process" qsTypeId="urn:microsoft.com/office/officeart/2005/8/quickstyle/simple1" qsCatId="simple" csTypeId="urn:microsoft.com/office/officeart/2005/8/colors/accent1_3" csCatId="accent1" phldr="1"/>
      <dgm:spPr/>
      <dgm:t>
        <a:bodyPr/>
        <a:lstStyle/>
        <a:p>
          <a:endParaRPr lang="en-GB"/>
        </a:p>
      </dgm:t>
    </dgm:pt>
    <dgm:pt modelId="{433AD9BD-3354-4D2E-B8C7-5DC9B785DB13}">
      <dgm:prSet phldrT="[Text]"/>
      <dgm:spPr/>
      <dgm:t>
        <a:bodyPr/>
        <a:lstStyle/>
        <a:p>
          <a:r>
            <a:rPr lang="en-GB" dirty="0"/>
            <a:t>Submission of form	</a:t>
          </a:r>
        </a:p>
      </dgm:t>
    </dgm:pt>
    <dgm:pt modelId="{E5CF86A0-A59C-4622-9E6D-21C70A1F1CAC}" type="parTrans" cxnId="{4043306F-25F3-4F67-BBE1-AB6DEE053C8D}">
      <dgm:prSet/>
      <dgm:spPr/>
      <dgm:t>
        <a:bodyPr/>
        <a:lstStyle/>
        <a:p>
          <a:endParaRPr lang="en-GB"/>
        </a:p>
      </dgm:t>
    </dgm:pt>
    <dgm:pt modelId="{AEF9F29A-9356-402F-91E8-51844A6307E8}" type="sibTrans" cxnId="{4043306F-25F3-4F67-BBE1-AB6DEE053C8D}">
      <dgm:prSet/>
      <dgm:spPr/>
      <dgm:t>
        <a:bodyPr/>
        <a:lstStyle/>
        <a:p>
          <a:endParaRPr lang="en-GB"/>
        </a:p>
      </dgm:t>
    </dgm:pt>
    <dgm:pt modelId="{542173B3-8678-4D08-80F3-92A5FE4D9C29}">
      <dgm:prSet phldrT="[Text]"/>
      <dgm:spPr/>
      <dgm:t>
        <a:bodyPr/>
        <a:lstStyle/>
        <a:p>
          <a:r>
            <a:rPr lang="en-GB" dirty="0"/>
            <a:t>Technical Advisory Group Rubber Stamps</a:t>
          </a:r>
        </a:p>
      </dgm:t>
    </dgm:pt>
    <dgm:pt modelId="{DCE24367-BF87-467D-B712-A55AE2FCD94A}" type="parTrans" cxnId="{A91C56D1-2465-4A84-8E10-3F290FEFD1F7}">
      <dgm:prSet/>
      <dgm:spPr/>
      <dgm:t>
        <a:bodyPr/>
        <a:lstStyle/>
        <a:p>
          <a:endParaRPr lang="en-GB"/>
        </a:p>
      </dgm:t>
    </dgm:pt>
    <dgm:pt modelId="{49DA6126-DC05-48D4-A1FE-2186C520A009}" type="sibTrans" cxnId="{A91C56D1-2465-4A84-8E10-3F290FEFD1F7}">
      <dgm:prSet/>
      <dgm:spPr/>
      <dgm:t>
        <a:bodyPr/>
        <a:lstStyle/>
        <a:p>
          <a:endParaRPr lang="en-GB"/>
        </a:p>
      </dgm:t>
    </dgm:pt>
    <dgm:pt modelId="{99560114-3965-4E5C-96AD-654145D7A336}">
      <dgm:prSet phldrT="[Text]"/>
      <dgm:spPr/>
      <dgm:t>
        <a:bodyPr/>
        <a:lstStyle/>
        <a:p>
          <a:r>
            <a:rPr lang="en-GB" dirty="0"/>
            <a:t>Notification sent</a:t>
          </a:r>
        </a:p>
      </dgm:t>
    </dgm:pt>
    <dgm:pt modelId="{2E4CA2FB-31A8-40C0-B9FB-979726845F7A}" type="parTrans" cxnId="{48BBE7D5-8B36-44F8-A5A8-73271ED2789C}">
      <dgm:prSet/>
      <dgm:spPr/>
      <dgm:t>
        <a:bodyPr/>
        <a:lstStyle/>
        <a:p>
          <a:endParaRPr lang="en-GB"/>
        </a:p>
      </dgm:t>
    </dgm:pt>
    <dgm:pt modelId="{0FAA8710-DB35-4679-9B39-CB4609D1312E}" type="sibTrans" cxnId="{48BBE7D5-8B36-44F8-A5A8-73271ED2789C}">
      <dgm:prSet/>
      <dgm:spPr/>
      <dgm:t>
        <a:bodyPr/>
        <a:lstStyle/>
        <a:p>
          <a:endParaRPr lang="en-GB"/>
        </a:p>
      </dgm:t>
    </dgm:pt>
    <dgm:pt modelId="{C2BEE8EA-E7F0-4555-B182-386E130AA327}" type="pres">
      <dgm:prSet presAssocID="{82B49296-534A-4E61-A447-2C207193846A}" presName="Name0" presStyleCnt="0">
        <dgm:presLayoutVars>
          <dgm:dir/>
          <dgm:animLvl val="lvl"/>
          <dgm:resizeHandles val="exact"/>
        </dgm:presLayoutVars>
      </dgm:prSet>
      <dgm:spPr/>
    </dgm:pt>
    <dgm:pt modelId="{CF867A99-3670-4926-97E6-5E306E1A34D1}" type="pres">
      <dgm:prSet presAssocID="{433AD9BD-3354-4D2E-B8C7-5DC9B785DB13}" presName="parTxOnly" presStyleLbl="node1" presStyleIdx="0" presStyleCnt="3">
        <dgm:presLayoutVars>
          <dgm:chMax val="0"/>
          <dgm:chPref val="0"/>
          <dgm:bulletEnabled val="1"/>
        </dgm:presLayoutVars>
      </dgm:prSet>
      <dgm:spPr/>
    </dgm:pt>
    <dgm:pt modelId="{A4E88396-8ACE-41E8-836F-44C1BFD92A77}" type="pres">
      <dgm:prSet presAssocID="{AEF9F29A-9356-402F-91E8-51844A6307E8}" presName="parTxOnlySpace" presStyleCnt="0"/>
      <dgm:spPr/>
    </dgm:pt>
    <dgm:pt modelId="{4F16A256-87F6-41C1-B8E4-CDC9DBF6E341}" type="pres">
      <dgm:prSet presAssocID="{542173B3-8678-4D08-80F3-92A5FE4D9C29}" presName="parTxOnly" presStyleLbl="node1" presStyleIdx="1" presStyleCnt="3">
        <dgm:presLayoutVars>
          <dgm:chMax val="0"/>
          <dgm:chPref val="0"/>
          <dgm:bulletEnabled val="1"/>
        </dgm:presLayoutVars>
      </dgm:prSet>
      <dgm:spPr/>
    </dgm:pt>
    <dgm:pt modelId="{75F4CC15-6E0E-4BFF-98E1-F367941A5B91}" type="pres">
      <dgm:prSet presAssocID="{49DA6126-DC05-48D4-A1FE-2186C520A009}" presName="parTxOnlySpace" presStyleCnt="0"/>
      <dgm:spPr/>
    </dgm:pt>
    <dgm:pt modelId="{D58FE591-A1B0-479E-943E-878C4C46123D}" type="pres">
      <dgm:prSet presAssocID="{99560114-3965-4E5C-96AD-654145D7A336}" presName="parTxOnly" presStyleLbl="node1" presStyleIdx="2" presStyleCnt="3">
        <dgm:presLayoutVars>
          <dgm:chMax val="0"/>
          <dgm:chPref val="0"/>
          <dgm:bulletEnabled val="1"/>
        </dgm:presLayoutVars>
      </dgm:prSet>
      <dgm:spPr/>
    </dgm:pt>
  </dgm:ptLst>
  <dgm:cxnLst>
    <dgm:cxn modelId="{E8FD9910-19D8-4843-BD15-0E0A7B0F05AB}" type="presOf" srcId="{542173B3-8678-4D08-80F3-92A5FE4D9C29}" destId="{4F16A256-87F6-41C1-B8E4-CDC9DBF6E341}" srcOrd="0" destOrd="0" presId="urn:microsoft.com/office/officeart/2005/8/layout/chevron1"/>
    <dgm:cxn modelId="{7EEB0E1D-7F65-43B8-8BF6-B49158D11257}" type="presOf" srcId="{82B49296-534A-4E61-A447-2C207193846A}" destId="{C2BEE8EA-E7F0-4555-B182-386E130AA327}" srcOrd="0" destOrd="0" presId="urn:microsoft.com/office/officeart/2005/8/layout/chevron1"/>
    <dgm:cxn modelId="{4043306F-25F3-4F67-BBE1-AB6DEE053C8D}" srcId="{82B49296-534A-4E61-A447-2C207193846A}" destId="{433AD9BD-3354-4D2E-B8C7-5DC9B785DB13}" srcOrd="0" destOrd="0" parTransId="{E5CF86A0-A59C-4622-9E6D-21C70A1F1CAC}" sibTransId="{AEF9F29A-9356-402F-91E8-51844A6307E8}"/>
    <dgm:cxn modelId="{1040A48E-9749-4F12-8FC0-26EFFF35EEE9}" type="presOf" srcId="{433AD9BD-3354-4D2E-B8C7-5DC9B785DB13}" destId="{CF867A99-3670-4926-97E6-5E306E1A34D1}" srcOrd="0" destOrd="0" presId="urn:microsoft.com/office/officeart/2005/8/layout/chevron1"/>
    <dgm:cxn modelId="{A91C56D1-2465-4A84-8E10-3F290FEFD1F7}" srcId="{82B49296-534A-4E61-A447-2C207193846A}" destId="{542173B3-8678-4D08-80F3-92A5FE4D9C29}" srcOrd="1" destOrd="0" parTransId="{DCE24367-BF87-467D-B712-A55AE2FCD94A}" sibTransId="{49DA6126-DC05-48D4-A1FE-2186C520A009}"/>
    <dgm:cxn modelId="{48BBE7D5-8B36-44F8-A5A8-73271ED2789C}" srcId="{82B49296-534A-4E61-A447-2C207193846A}" destId="{99560114-3965-4E5C-96AD-654145D7A336}" srcOrd="2" destOrd="0" parTransId="{2E4CA2FB-31A8-40C0-B9FB-979726845F7A}" sibTransId="{0FAA8710-DB35-4679-9B39-CB4609D1312E}"/>
    <dgm:cxn modelId="{273A00FD-0318-436F-B0A2-E3EA55307D7D}" type="presOf" srcId="{99560114-3965-4E5C-96AD-654145D7A336}" destId="{D58FE591-A1B0-479E-943E-878C4C46123D}" srcOrd="0" destOrd="0" presId="urn:microsoft.com/office/officeart/2005/8/layout/chevron1"/>
    <dgm:cxn modelId="{14125B92-3F23-4349-95D2-F58E9177532A}" type="presParOf" srcId="{C2BEE8EA-E7F0-4555-B182-386E130AA327}" destId="{CF867A99-3670-4926-97E6-5E306E1A34D1}" srcOrd="0" destOrd="0" presId="urn:microsoft.com/office/officeart/2005/8/layout/chevron1"/>
    <dgm:cxn modelId="{CBCFBE16-8B2D-4DEE-A756-223F8F019B71}" type="presParOf" srcId="{C2BEE8EA-E7F0-4555-B182-386E130AA327}" destId="{A4E88396-8ACE-41E8-836F-44C1BFD92A77}" srcOrd="1" destOrd="0" presId="urn:microsoft.com/office/officeart/2005/8/layout/chevron1"/>
    <dgm:cxn modelId="{9AC30126-CC2B-4B3D-AFC4-6E2B4BAE3CCB}" type="presParOf" srcId="{C2BEE8EA-E7F0-4555-B182-386E130AA327}" destId="{4F16A256-87F6-41C1-B8E4-CDC9DBF6E341}" srcOrd="2" destOrd="0" presId="urn:microsoft.com/office/officeart/2005/8/layout/chevron1"/>
    <dgm:cxn modelId="{7B922021-2A15-4CA7-AA21-EC88655E9799}" type="presParOf" srcId="{C2BEE8EA-E7F0-4555-B182-386E130AA327}" destId="{75F4CC15-6E0E-4BFF-98E1-F367941A5B91}" srcOrd="3" destOrd="0" presId="urn:microsoft.com/office/officeart/2005/8/layout/chevron1"/>
    <dgm:cxn modelId="{C6FF556E-36E5-451A-ADA9-344E10DDDE91}" type="presParOf" srcId="{C2BEE8EA-E7F0-4555-B182-386E130AA327}" destId="{D58FE591-A1B0-479E-943E-878C4C46123D}" srcOrd="4"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A3B1DC-C2FC-4162-914D-F49BB4CE6A91}">
      <dsp:nvSpPr>
        <dsp:cNvPr id="0" name=""/>
        <dsp:cNvSpPr/>
      </dsp:nvSpPr>
      <dsp:spPr>
        <a:xfrm>
          <a:off x="0" y="17817"/>
          <a:ext cx="6263640" cy="1066162"/>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err="1">
              <a:latin typeface="Poppins" panose="00000500000000000000" pitchFamily="2" charset="0"/>
              <a:cs typeface="Poppins" panose="00000500000000000000" pitchFamily="2" charset="0"/>
            </a:rPr>
            <a:t>NHSDataDictionaRy</a:t>
          </a:r>
          <a:r>
            <a:rPr lang="en-GB" sz="1600" kern="1200" dirty="0">
              <a:latin typeface="Poppins" panose="00000500000000000000" pitchFamily="2" charset="0"/>
              <a:cs typeface="Poppins" panose="00000500000000000000" pitchFamily="2" charset="0"/>
            </a:rPr>
            <a:t> – a package to scrape common NHS lookups and perform custom web scraping</a:t>
          </a:r>
          <a:endParaRPr lang="en-US" sz="1600" kern="1200" dirty="0">
            <a:latin typeface="Poppins" panose="00000500000000000000" pitchFamily="2" charset="0"/>
            <a:cs typeface="Poppins" panose="00000500000000000000" pitchFamily="2" charset="0"/>
          </a:endParaRPr>
        </a:p>
      </dsp:txBody>
      <dsp:txXfrm>
        <a:off x="52046" y="69863"/>
        <a:ext cx="6159548" cy="962070"/>
      </dsp:txXfrm>
    </dsp:sp>
    <dsp:sp modelId="{40834571-A99A-4AFA-85EA-42027C02C8F8}">
      <dsp:nvSpPr>
        <dsp:cNvPr id="0" name=""/>
        <dsp:cNvSpPr/>
      </dsp:nvSpPr>
      <dsp:spPr>
        <a:xfrm>
          <a:off x="0" y="1118540"/>
          <a:ext cx="6263640" cy="1066162"/>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err="1">
              <a:latin typeface="Poppins" panose="00000500000000000000" pitchFamily="2" charset="0"/>
              <a:cs typeface="Poppins" panose="00000500000000000000" pitchFamily="2" charset="0"/>
            </a:rPr>
            <a:t>FunnelPlotR</a:t>
          </a:r>
          <a:r>
            <a:rPr lang="en-GB" sz="1600" kern="1200" dirty="0">
              <a:latin typeface="Poppins" panose="00000500000000000000" pitchFamily="2" charset="0"/>
              <a:cs typeface="Poppins" panose="00000500000000000000" pitchFamily="2" charset="0"/>
            </a:rPr>
            <a:t> – a funnel plot package with a standard interface to generate funnel plots</a:t>
          </a:r>
          <a:endParaRPr lang="en-US" sz="1600" kern="1200" dirty="0">
            <a:latin typeface="Poppins" panose="00000500000000000000" pitchFamily="2" charset="0"/>
            <a:cs typeface="Poppins" panose="00000500000000000000" pitchFamily="2" charset="0"/>
          </a:endParaRPr>
        </a:p>
      </dsp:txBody>
      <dsp:txXfrm>
        <a:off x="52046" y="1170586"/>
        <a:ext cx="6159548" cy="962070"/>
      </dsp:txXfrm>
    </dsp:sp>
    <dsp:sp modelId="{5B9FDD15-23CE-493C-BB06-2780612C6968}">
      <dsp:nvSpPr>
        <dsp:cNvPr id="0" name=""/>
        <dsp:cNvSpPr/>
      </dsp:nvSpPr>
      <dsp:spPr>
        <a:xfrm>
          <a:off x="0" y="2219262"/>
          <a:ext cx="6263640" cy="1066162"/>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GB" sz="1200" kern="1200" dirty="0">
              <a:latin typeface="Poppins" panose="00000500000000000000" pitchFamily="2" charset="0"/>
              <a:ea typeface="+mn-ea"/>
              <a:cs typeface="Poppins" panose="00000500000000000000" pitchFamily="2" charset="0"/>
            </a:rPr>
            <a:t>Shiny </a:t>
          </a:r>
          <a:r>
            <a:rPr lang="en-GB" sz="1200" kern="1200" dirty="0" err="1">
              <a:latin typeface="Poppins" panose="00000500000000000000" pitchFamily="2" charset="0"/>
              <a:ea typeface="+mn-ea"/>
              <a:cs typeface="Poppins" panose="00000500000000000000" pitchFamily="2" charset="0"/>
            </a:rPr>
            <a:t>EndomineR</a:t>
          </a:r>
          <a:r>
            <a:rPr lang="en-GB" sz="1200" kern="1200" dirty="0">
              <a:latin typeface="Poppins" panose="00000500000000000000" pitchFamily="2" charset="0"/>
              <a:ea typeface="+mn-ea"/>
              <a:cs typeface="Poppins" panose="00000500000000000000" pitchFamily="2" charset="0"/>
            </a:rPr>
            <a:t> (WIP) – a Shiny tool to interface with the </a:t>
          </a:r>
          <a:r>
            <a:rPr lang="en-GB" sz="1200" kern="1200" dirty="0" err="1">
              <a:latin typeface="Poppins" panose="00000500000000000000" pitchFamily="2" charset="0"/>
              <a:ea typeface="+mn-ea"/>
              <a:cs typeface="Poppins" panose="00000500000000000000" pitchFamily="2" charset="0"/>
            </a:rPr>
            <a:t>EndomineR</a:t>
          </a:r>
          <a:r>
            <a:rPr lang="en-GB" sz="1200" kern="1200" dirty="0">
              <a:latin typeface="Poppins" panose="00000500000000000000" pitchFamily="2" charset="0"/>
              <a:ea typeface="+mn-ea"/>
              <a:cs typeface="Poppins" panose="00000500000000000000" pitchFamily="2" charset="0"/>
            </a:rPr>
            <a:t> package, with the aim to extract as much information as possible from semi structured endoscopy reports</a:t>
          </a:r>
          <a:endParaRPr lang="en-US" sz="1200" kern="1200" dirty="0">
            <a:latin typeface="Poppins" panose="00000500000000000000" pitchFamily="2" charset="0"/>
            <a:ea typeface="+mn-ea"/>
            <a:cs typeface="Poppins" panose="00000500000000000000" pitchFamily="2" charset="0"/>
          </a:endParaRPr>
        </a:p>
      </dsp:txBody>
      <dsp:txXfrm>
        <a:off x="52046" y="2271308"/>
        <a:ext cx="6159548" cy="962070"/>
      </dsp:txXfrm>
    </dsp:sp>
    <dsp:sp modelId="{5CA0E302-F96D-4837-9E7B-2D364EBA1345}">
      <dsp:nvSpPr>
        <dsp:cNvPr id="0" name=""/>
        <dsp:cNvSpPr/>
      </dsp:nvSpPr>
      <dsp:spPr>
        <a:xfrm>
          <a:off x="0" y="3319985"/>
          <a:ext cx="6263640" cy="1066162"/>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11200">
            <a:lnSpc>
              <a:spcPct val="90000"/>
            </a:lnSpc>
            <a:spcBef>
              <a:spcPct val="0"/>
            </a:spcBef>
            <a:spcAft>
              <a:spcPct val="35000"/>
            </a:spcAft>
            <a:buNone/>
          </a:pPr>
          <a:r>
            <a:rPr lang="en-GB" sz="1600" kern="1200" dirty="0">
              <a:latin typeface="Poppins" panose="00000500000000000000" pitchFamily="2" charset="0"/>
              <a:cs typeface="Poppins" panose="00000500000000000000" pitchFamily="2" charset="0"/>
            </a:rPr>
            <a:t>Patient Feedback NHS text classification (</a:t>
          </a:r>
          <a:r>
            <a:rPr lang="en-GB" sz="1600" b="1" kern="1200" dirty="0">
              <a:latin typeface="Poppins" panose="00000500000000000000" pitchFamily="2" charset="0"/>
              <a:cs typeface="Poppins" panose="00000500000000000000" pitchFamily="2" charset="0"/>
            </a:rPr>
            <a:t>WIP</a:t>
          </a:r>
          <a:r>
            <a:rPr lang="en-GB" sz="1600" kern="1200" dirty="0">
              <a:latin typeface="Poppins" panose="00000500000000000000" pitchFamily="2" charset="0"/>
              <a:cs typeface="Poppins" panose="00000500000000000000" pitchFamily="2" charset="0"/>
            </a:rPr>
            <a:t>) – text classification </a:t>
          </a:r>
          <a:r>
            <a:rPr lang="en-GB" sz="1600" kern="1200" dirty="0">
              <a:latin typeface="Poppins" panose="00000500000000000000" pitchFamily="2" charset="0"/>
              <a:ea typeface="+mn-ea"/>
              <a:cs typeface="Poppins" panose="00000500000000000000" pitchFamily="2" charset="0"/>
            </a:rPr>
            <a:t>model</a:t>
          </a:r>
          <a:r>
            <a:rPr lang="en-GB" sz="1600" kern="1200" dirty="0">
              <a:latin typeface="Poppins" panose="00000500000000000000" pitchFamily="2" charset="0"/>
              <a:cs typeface="Poppins" panose="00000500000000000000" pitchFamily="2" charset="0"/>
            </a:rPr>
            <a:t> to deal with all the patient notes out there</a:t>
          </a:r>
          <a:endParaRPr lang="en-US" sz="1600" kern="1200" dirty="0">
            <a:latin typeface="Poppins" panose="00000500000000000000" pitchFamily="2" charset="0"/>
            <a:cs typeface="Poppins" panose="00000500000000000000" pitchFamily="2" charset="0"/>
          </a:endParaRPr>
        </a:p>
      </dsp:txBody>
      <dsp:txXfrm>
        <a:off x="52046" y="3372031"/>
        <a:ext cx="6159548" cy="962070"/>
      </dsp:txXfrm>
    </dsp:sp>
    <dsp:sp modelId="{B32EF20A-4543-42CB-B5DB-69D84C212B17}">
      <dsp:nvSpPr>
        <dsp:cNvPr id="0" name=""/>
        <dsp:cNvSpPr/>
      </dsp:nvSpPr>
      <dsp:spPr>
        <a:xfrm>
          <a:off x="0" y="4420707"/>
          <a:ext cx="6263640" cy="1066162"/>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622300">
            <a:lnSpc>
              <a:spcPct val="90000"/>
            </a:lnSpc>
            <a:spcBef>
              <a:spcPct val="0"/>
            </a:spcBef>
            <a:spcAft>
              <a:spcPct val="35000"/>
            </a:spcAft>
            <a:buNone/>
          </a:pPr>
          <a:r>
            <a:rPr lang="en-GB" sz="1400" kern="1200" dirty="0" err="1">
              <a:latin typeface="Poppins" panose="00000500000000000000" pitchFamily="2" charset="0"/>
              <a:cs typeface="Poppins" panose="00000500000000000000" pitchFamily="2" charset="0"/>
            </a:rPr>
            <a:t>Phsmethods</a:t>
          </a:r>
          <a:r>
            <a:rPr lang="en-GB" sz="1400" kern="1200" dirty="0">
              <a:latin typeface="Poppins" panose="00000500000000000000" pitchFamily="2" charset="0"/>
              <a:cs typeface="Poppins" panose="00000500000000000000" pitchFamily="2" charset="0"/>
            </a:rPr>
            <a:t> R package </a:t>
          </a:r>
          <a:r>
            <a:rPr lang="en-GB" sz="1400" kern="1200" dirty="0">
              <a:latin typeface="Poppins" panose="00000500000000000000" pitchFamily="2" charset="0"/>
              <a:ea typeface="+mn-ea"/>
              <a:cs typeface="Poppins" panose="00000500000000000000" pitchFamily="2" charset="0"/>
            </a:rPr>
            <a:t>expansion</a:t>
          </a:r>
          <a:r>
            <a:rPr lang="en-GB" sz="1400" kern="1200" dirty="0">
              <a:latin typeface="Poppins" panose="00000500000000000000" pitchFamily="2" charset="0"/>
              <a:cs typeface="Poppins" panose="00000500000000000000" pitchFamily="2" charset="0"/>
            </a:rPr>
            <a:t> (</a:t>
          </a:r>
          <a:r>
            <a:rPr lang="en-GB" sz="1400" b="1" kern="1200" dirty="0">
              <a:latin typeface="Poppins" panose="00000500000000000000" pitchFamily="2" charset="0"/>
              <a:cs typeface="Poppins" panose="00000500000000000000" pitchFamily="2" charset="0"/>
            </a:rPr>
            <a:t>WIP</a:t>
          </a:r>
          <a:r>
            <a:rPr lang="en-GB" sz="1400" kern="1200" dirty="0">
              <a:latin typeface="Poppins" panose="00000500000000000000" pitchFamily="2" charset="0"/>
              <a:cs typeface="Poppins" panose="00000500000000000000" pitchFamily="2" charset="0"/>
            </a:rPr>
            <a:t>)</a:t>
          </a:r>
          <a:endParaRPr lang="en-US" sz="1400" kern="1200" dirty="0">
            <a:latin typeface="Poppins" panose="00000500000000000000" pitchFamily="2" charset="0"/>
            <a:cs typeface="Poppins" panose="00000500000000000000" pitchFamily="2" charset="0"/>
          </a:endParaRPr>
        </a:p>
      </dsp:txBody>
      <dsp:txXfrm>
        <a:off x="52046" y="4472753"/>
        <a:ext cx="6159548" cy="9620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9A2ABB-E507-4366-AB65-ED742AD2B08F}">
      <dsp:nvSpPr>
        <dsp:cNvPr id="0" name=""/>
        <dsp:cNvSpPr/>
      </dsp:nvSpPr>
      <dsp:spPr>
        <a:xfrm>
          <a:off x="632" y="257810"/>
          <a:ext cx="2466782" cy="1480069"/>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Commissioned by the NHS-R Community in late 2020</a:t>
          </a:r>
        </a:p>
      </dsp:txBody>
      <dsp:txXfrm>
        <a:off x="632" y="257810"/>
        <a:ext cx="2466782" cy="1480069"/>
      </dsp:txXfrm>
    </dsp:sp>
    <dsp:sp modelId="{BAD94976-91BE-4681-AE5B-0580A3479962}">
      <dsp:nvSpPr>
        <dsp:cNvPr id="0" name=""/>
        <dsp:cNvSpPr/>
      </dsp:nvSpPr>
      <dsp:spPr>
        <a:xfrm>
          <a:off x="2714093" y="257810"/>
          <a:ext cx="2466782" cy="1480069"/>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Provides functionality to perform web scraping and retrieve NHS lookups with ease</a:t>
          </a:r>
        </a:p>
      </dsp:txBody>
      <dsp:txXfrm>
        <a:off x="2714093" y="257810"/>
        <a:ext cx="2466782" cy="1480069"/>
      </dsp:txXfrm>
    </dsp:sp>
    <dsp:sp modelId="{656852DC-7A7E-4493-A11E-29FD80D020FE}">
      <dsp:nvSpPr>
        <dsp:cNvPr id="0" name=""/>
        <dsp:cNvSpPr/>
      </dsp:nvSpPr>
      <dsp:spPr>
        <a:xfrm>
          <a:off x="632" y="1984558"/>
          <a:ext cx="2466782" cy="1480069"/>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Always up to date and current</a:t>
          </a:r>
        </a:p>
      </dsp:txBody>
      <dsp:txXfrm>
        <a:off x="632" y="1984558"/>
        <a:ext cx="2466782" cy="1480069"/>
      </dsp:txXfrm>
    </dsp:sp>
    <dsp:sp modelId="{89C134CF-D890-432C-969C-3CAC2508B2AA}">
      <dsp:nvSpPr>
        <dsp:cNvPr id="0" name=""/>
        <dsp:cNvSpPr/>
      </dsp:nvSpPr>
      <dsp:spPr>
        <a:xfrm>
          <a:off x="2714093" y="1984558"/>
          <a:ext cx="2466782" cy="1480069"/>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Recently part of an NHS-R workshop to show how to use the tool – refer to workshop section on YouTube</a:t>
          </a:r>
        </a:p>
      </dsp:txBody>
      <dsp:txXfrm>
        <a:off x="2714093" y="1984558"/>
        <a:ext cx="2466782" cy="148006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867A99-3670-4926-97E6-5E306E1A34D1}">
      <dsp:nvSpPr>
        <dsp:cNvPr id="0" name=""/>
        <dsp:cNvSpPr/>
      </dsp:nvSpPr>
      <dsp:spPr>
        <a:xfrm>
          <a:off x="2381" y="2129102"/>
          <a:ext cx="2901156" cy="1160462"/>
        </a:xfrm>
        <a:prstGeom prst="chevron">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GB" sz="2000" kern="1200" dirty="0"/>
            <a:t>Submission of form	</a:t>
          </a:r>
        </a:p>
      </dsp:txBody>
      <dsp:txXfrm>
        <a:off x="582612" y="2129102"/>
        <a:ext cx="1740694" cy="1160462"/>
      </dsp:txXfrm>
    </dsp:sp>
    <dsp:sp modelId="{4F16A256-87F6-41C1-B8E4-CDC9DBF6E341}">
      <dsp:nvSpPr>
        <dsp:cNvPr id="0" name=""/>
        <dsp:cNvSpPr/>
      </dsp:nvSpPr>
      <dsp:spPr>
        <a:xfrm>
          <a:off x="2613421" y="2129102"/>
          <a:ext cx="2901156" cy="1160462"/>
        </a:xfrm>
        <a:prstGeom prst="chevron">
          <a:avLst/>
        </a:prstGeom>
        <a:solidFill>
          <a:schemeClr val="accent1">
            <a:shade val="80000"/>
            <a:hueOff val="174641"/>
            <a:satOff val="-3128"/>
            <a:lumOff val="1329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GB" sz="2000" kern="1200" dirty="0"/>
            <a:t>Technical Advisory Group Rubber Stamps</a:t>
          </a:r>
        </a:p>
      </dsp:txBody>
      <dsp:txXfrm>
        <a:off x="3193652" y="2129102"/>
        <a:ext cx="1740694" cy="1160462"/>
      </dsp:txXfrm>
    </dsp:sp>
    <dsp:sp modelId="{D58FE591-A1B0-479E-943E-878C4C46123D}">
      <dsp:nvSpPr>
        <dsp:cNvPr id="0" name=""/>
        <dsp:cNvSpPr/>
      </dsp:nvSpPr>
      <dsp:spPr>
        <a:xfrm>
          <a:off x="5224462" y="2129102"/>
          <a:ext cx="2901156" cy="1160462"/>
        </a:xfrm>
        <a:prstGeom prst="chevron">
          <a:avLst/>
        </a:prstGeom>
        <a:solidFill>
          <a:schemeClr val="accent1">
            <a:shade val="80000"/>
            <a:hueOff val="349283"/>
            <a:satOff val="-6256"/>
            <a:lumOff val="265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GB" sz="2000" kern="1200" dirty="0"/>
            <a:t>Notification sent</a:t>
          </a:r>
        </a:p>
      </dsp:txBody>
      <dsp:txXfrm>
        <a:off x="5804693" y="2129102"/>
        <a:ext cx="1740694" cy="116046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svg>
</file>

<file path=ppt/media/image4.png>
</file>

<file path=ppt/media/image5.sv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628A06-99F5-46CB-810F-FEAD16E95DA1}" type="datetimeFigureOut">
              <a:rPr lang="en-GB" smtClean="0"/>
              <a:t>09/11/2021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0CA6F8-11A1-41A8-AC7E-5B7A7BEDF380}" type="slidenum">
              <a:rPr lang="en-GB" smtClean="0"/>
              <a:t>‹#›</a:t>
            </a:fld>
            <a:endParaRPr lang="en-GB"/>
          </a:p>
        </p:txBody>
      </p:sp>
    </p:spTree>
    <p:extLst>
      <p:ext uri="{BB962C8B-B14F-4D97-AF65-F5344CB8AC3E}">
        <p14:creationId xmlns:p14="http://schemas.microsoft.com/office/powerpoint/2010/main" val="4211282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80CA6F8-11A1-41A8-AC7E-5B7A7BEDF380}" type="slidenum">
              <a:rPr lang="en-GB" smtClean="0"/>
              <a:t>1</a:t>
            </a:fld>
            <a:endParaRPr lang="en-GB"/>
          </a:p>
        </p:txBody>
      </p:sp>
    </p:spTree>
    <p:extLst>
      <p:ext uri="{BB962C8B-B14F-4D97-AF65-F5344CB8AC3E}">
        <p14:creationId xmlns:p14="http://schemas.microsoft.com/office/powerpoint/2010/main" val="3257426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D1C1D"/>
                </a:solidFill>
                <a:effectLst/>
                <a:latin typeface="Slack-Lato"/>
              </a:rPr>
              <a:t>POINTS </a:t>
            </a:r>
          </a:p>
          <a:p>
            <a:endParaRPr lang="en-GB" b="0" i="0" dirty="0">
              <a:solidFill>
                <a:srgbClr val="1D1C1D"/>
              </a:solidFill>
              <a:effectLst/>
              <a:latin typeface="Slack-Lato"/>
            </a:endParaRPr>
          </a:p>
          <a:p>
            <a:pPr marL="228600" indent="-228600">
              <a:buAutoNum type="arabicParenR"/>
            </a:pPr>
            <a:r>
              <a:rPr lang="en-GB" b="0" i="0" dirty="0">
                <a:solidFill>
                  <a:srgbClr val="1D1C1D"/>
                </a:solidFill>
                <a:effectLst/>
                <a:latin typeface="Slack-Lato"/>
              </a:rPr>
              <a:t>that we are very happy to receive preliminary inquires, support the development of ideas, and people who identify a potential solution do NOT have to be the same people who address it. </a:t>
            </a:r>
          </a:p>
          <a:p>
            <a:pPr marL="228600" indent="-228600">
              <a:buAutoNum type="arabicParenR"/>
            </a:pPr>
            <a:r>
              <a:rPr lang="en-GB" b="0" i="0" dirty="0">
                <a:solidFill>
                  <a:srgbClr val="1D1C1D"/>
                </a:solidFill>
                <a:effectLst/>
                <a:latin typeface="Slack-Lato"/>
              </a:rPr>
              <a:t>Identifying a potential solution is the first key step.</a:t>
            </a:r>
            <a:endParaRPr lang="en-GB" dirty="0"/>
          </a:p>
        </p:txBody>
      </p:sp>
      <p:sp>
        <p:nvSpPr>
          <p:cNvPr id="4" name="Slide Number Placeholder 3"/>
          <p:cNvSpPr>
            <a:spLocks noGrp="1"/>
          </p:cNvSpPr>
          <p:nvPr>
            <p:ph type="sldNum" sz="quarter" idx="5"/>
          </p:nvPr>
        </p:nvSpPr>
        <p:spPr/>
        <p:txBody>
          <a:bodyPr/>
          <a:lstStyle/>
          <a:p>
            <a:fld id="{480CA6F8-11A1-41A8-AC7E-5B7A7BEDF380}" type="slidenum">
              <a:rPr lang="en-GB" smtClean="0"/>
              <a:t>9</a:t>
            </a:fld>
            <a:endParaRPr lang="en-GB"/>
          </a:p>
        </p:txBody>
      </p:sp>
    </p:spTree>
    <p:extLst>
      <p:ext uri="{BB962C8B-B14F-4D97-AF65-F5344CB8AC3E}">
        <p14:creationId xmlns:p14="http://schemas.microsoft.com/office/powerpoint/2010/main" val="3526111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8DF39-D912-41E9-B3BD-7A5C760ECC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C95F23B3-0F6B-44D4-8763-11B5B3A554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BCCFA54-68B4-4F01-8062-D1DA08102B93}"/>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dirty="0"/>
          </a:p>
        </p:txBody>
      </p:sp>
      <p:sp>
        <p:nvSpPr>
          <p:cNvPr id="5" name="Footer Placeholder 4">
            <a:extLst>
              <a:ext uri="{FF2B5EF4-FFF2-40B4-BE49-F238E27FC236}">
                <a16:creationId xmlns:a16="http://schemas.microsoft.com/office/drawing/2014/main" id="{D4187A11-ACC8-4917-863F-1072AEBDDA3D}"/>
              </a:ext>
            </a:extLst>
          </p:cNvPr>
          <p:cNvSpPr>
            <a:spLocks noGrp="1"/>
          </p:cNvSpPr>
          <p:nvPr>
            <p:ph type="ftr" sz="quarter" idx="11"/>
          </p:nvPr>
        </p:nvSpPr>
        <p:spPr/>
        <p:txBody>
          <a:bodyPr/>
          <a:lstStyle/>
          <a:p>
            <a:endParaRPr lang="en-US" dirty="0">
              <a:solidFill>
                <a:schemeClr val="bg1"/>
              </a:solidFill>
            </a:endParaRPr>
          </a:p>
        </p:txBody>
      </p:sp>
      <p:sp>
        <p:nvSpPr>
          <p:cNvPr id="6" name="Slide Number Placeholder 5">
            <a:extLst>
              <a:ext uri="{FF2B5EF4-FFF2-40B4-BE49-F238E27FC236}">
                <a16:creationId xmlns:a16="http://schemas.microsoft.com/office/drawing/2014/main" id="{7F555262-8422-4925-BEC0-1F2F98521E7A}"/>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0419673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2F80E-D4A2-4D3A-AE82-71BEAE5CDC6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C156EA0-C3E1-4982-B54A-15A355364EE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7A9CB73-31D6-460D-8B7D-CFF2CBAC11EF}"/>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spc="50" dirty="0"/>
          </a:p>
        </p:txBody>
      </p:sp>
      <p:sp>
        <p:nvSpPr>
          <p:cNvPr id="5" name="Footer Placeholder 4">
            <a:extLst>
              <a:ext uri="{FF2B5EF4-FFF2-40B4-BE49-F238E27FC236}">
                <a16:creationId xmlns:a16="http://schemas.microsoft.com/office/drawing/2014/main" id="{DB6A52D8-7375-443E-8271-8688FC335E84}"/>
              </a:ext>
            </a:extLst>
          </p:cNvPr>
          <p:cNvSpPr>
            <a:spLocks noGrp="1"/>
          </p:cNvSpPr>
          <p:nvPr>
            <p:ph type="ftr" sz="quarter" idx="11"/>
          </p:nvPr>
        </p:nvSpPr>
        <p:spPr/>
        <p:txBody>
          <a:bodyPr/>
          <a:lstStyle/>
          <a:p>
            <a:endParaRPr lang="en-US" spc="50" dirty="0"/>
          </a:p>
        </p:txBody>
      </p:sp>
      <p:sp>
        <p:nvSpPr>
          <p:cNvPr id="6" name="Slide Number Placeholder 5">
            <a:extLst>
              <a:ext uri="{FF2B5EF4-FFF2-40B4-BE49-F238E27FC236}">
                <a16:creationId xmlns:a16="http://schemas.microsoft.com/office/drawing/2014/main" id="{69B64058-1201-42AD-A533-ECE06375265A}"/>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209483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3F776F-6C6A-44C8-896D-DFF1717F8FE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EC3251D-CDEC-45FD-BC5A-0F0BA82A0F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D5B687D-0477-4470-A635-895AFAD25437}"/>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spc="50" dirty="0"/>
          </a:p>
        </p:txBody>
      </p:sp>
      <p:sp>
        <p:nvSpPr>
          <p:cNvPr id="5" name="Footer Placeholder 4">
            <a:extLst>
              <a:ext uri="{FF2B5EF4-FFF2-40B4-BE49-F238E27FC236}">
                <a16:creationId xmlns:a16="http://schemas.microsoft.com/office/drawing/2014/main" id="{76D37D40-002F-410F-BA2A-09E74B8E4D0A}"/>
              </a:ext>
            </a:extLst>
          </p:cNvPr>
          <p:cNvSpPr>
            <a:spLocks noGrp="1"/>
          </p:cNvSpPr>
          <p:nvPr>
            <p:ph type="ftr" sz="quarter" idx="11"/>
          </p:nvPr>
        </p:nvSpPr>
        <p:spPr/>
        <p:txBody>
          <a:bodyPr/>
          <a:lstStyle/>
          <a:p>
            <a:endParaRPr lang="en-US" spc="50" dirty="0"/>
          </a:p>
        </p:txBody>
      </p:sp>
      <p:sp>
        <p:nvSpPr>
          <p:cNvPr id="6" name="Slide Number Placeholder 5">
            <a:extLst>
              <a:ext uri="{FF2B5EF4-FFF2-40B4-BE49-F238E27FC236}">
                <a16:creationId xmlns:a16="http://schemas.microsoft.com/office/drawing/2014/main" id="{7CC20D5D-E0D0-4B58-94D0-2EA1C804C8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214581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D9B14-5A9A-44EF-8EAF-95DADBA1C27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B46D5E3-487E-46B1-89B1-0DAA62E560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42738A6-1102-4448-804A-07C4DAECCFFA}"/>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spc="50" dirty="0"/>
          </a:p>
        </p:txBody>
      </p:sp>
      <p:sp>
        <p:nvSpPr>
          <p:cNvPr id="5" name="Footer Placeholder 4">
            <a:extLst>
              <a:ext uri="{FF2B5EF4-FFF2-40B4-BE49-F238E27FC236}">
                <a16:creationId xmlns:a16="http://schemas.microsoft.com/office/drawing/2014/main" id="{333369DB-FAAE-4C4D-811F-0E3EF77C13FF}"/>
              </a:ext>
            </a:extLst>
          </p:cNvPr>
          <p:cNvSpPr>
            <a:spLocks noGrp="1"/>
          </p:cNvSpPr>
          <p:nvPr>
            <p:ph type="ftr" sz="quarter" idx="11"/>
          </p:nvPr>
        </p:nvSpPr>
        <p:spPr/>
        <p:txBody>
          <a:bodyPr/>
          <a:lstStyle/>
          <a:p>
            <a:endParaRPr lang="en-US" spc="50" dirty="0"/>
          </a:p>
        </p:txBody>
      </p:sp>
      <p:sp>
        <p:nvSpPr>
          <p:cNvPr id="6" name="Slide Number Placeholder 5">
            <a:extLst>
              <a:ext uri="{FF2B5EF4-FFF2-40B4-BE49-F238E27FC236}">
                <a16:creationId xmlns:a16="http://schemas.microsoft.com/office/drawing/2014/main" id="{34F7DED1-92CA-47A4-B238-EE50A52FD62C}"/>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007018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CE7F8-F9E4-40EF-9F86-1B9E3FBBB44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6F8BCDD-9778-49DA-AC24-973A1FB2D7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0E7753-39F6-471D-8947-9B15C5FCD73A}"/>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dirty="0"/>
          </a:p>
        </p:txBody>
      </p:sp>
      <p:sp>
        <p:nvSpPr>
          <p:cNvPr id="5" name="Footer Placeholder 4">
            <a:extLst>
              <a:ext uri="{FF2B5EF4-FFF2-40B4-BE49-F238E27FC236}">
                <a16:creationId xmlns:a16="http://schemas.microsoft.com/office/drawing/2014/main" id="{59CA6340-0AC6-4593-AECD-0FFDB30BAA34}"/>
              </a:ext>
            </a:extLst>
          </p:cNvPr>
          <p:cNvSpPr>
            <a:spLocks noGrp="1"/>
          </p:cNvSpPr>
          <p:nvPr>
            <p:ph type="ftr" sz="quarter" idx="11"/>
          </p:nvPr>
        </p:nvSpPr>
        <p:spPr/>
        <p:txBody>
          <a:bodyPr/>
          <a:lstStyle/>
          <a:p>
            <a:endParaRPr lang="en-US" dirty="0">
              <a:solidFill>
                <a:schemeClr val="tx1"/>
              </a:solidFill>
            </a:endParaRPr>
          </a:p>
        </p:txBody>
      </p:sp>
      <p:sp>
        <p:nvSpPr>
          <p:cNvPr id="6" name="Slide Number Placeholder 5">
            <a:extLst>
              <a:ext uri="{FF2B5EF4-FFF2-40B4-BE49-F238E27FC236}">
                <a16:creationId xmlns:a16="http://schemas.microsoft.com/office/drawing/2014/main" id="{870D1ED7-A560-49D2-8755-D00132349BD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633688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248AF-4442-4ADC-991E-FC58297CA17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C16A5B9-B4CA-484D-A47B-BF08DCF455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A939FC9-0B21-44A5-A105-2D392CA79E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A64B065-16D6-43E9-8CAE-BE839B889BCF}"/>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spc="50" dirty="0"/>
          </a:p>
        </p:txBody>
      </p:sp>
      <p:sp>
        <p:nvSpPr>
          <p:cNvPr id="6" name="Footer Placeholder 5">
            <a:extLst>
              <a:ext uri="{FF2B5EF4-FFF2-40B4-BE49-F238E27FC236}">
                <a16:creationId xmlns:a16="http://schemas.microsoft.com/office/drawing/2014/main" id="{FB6E8F60-5F3A-44B5-B92B-563026CEA11B}"/>
              </a:ext>
            </a:extLst>
          </p:cNvPr>
          <p:cNvSpPr>
            <a:spLocks noGrp="1"/>
          </p:cNvSpPr>
          <p:nvPr>
            <p:ph type="ftr" sz="quarter" idx="11"/>
          </p:nvPr>
        </p:nvSpPr>
        <p:spPr/>
        <p:txBody>
          <a:bodyPr/>
          <a:lstStyle/>
          <a:p>
            <a:endParaRPr lang="en-US" spc="50" dirty="0"/>
          </a:p>
        </p:txBody>
      </p:sp>
      <p:sp>
        <p:nvSpPr>
          <p:cNvPr id="7" name="Slide Number Placeholder 6">
            <a:extLst>
              <a:ext uri="{FF2B5EF4-FFF2-40B4-BE49-F238E27FC236}">
                <a16:creationId xmlns:a16="http://schemas.microsoft.com/office/drawing/2014/main" id="{18F12264-9C3D-418D-ACD9-F0207A4E2E5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438805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C6912-5754-4C52-8250-148AA4A7380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A993818-A8BB-4EC6-87EB-16D531CF66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C906EF-DD80-4256-923F-4F56369540B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E89FB4F-3ED4-43EB-A1A5-D140DDBE1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91F65D-DE27-4F52-AF65-D8288AA7D9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48DF101-1288-417B-820A-C414C314A331}"/>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spc="50" dirty="0"/>
          </a:p>
        </p:txBody>
      </p:sp>
      <p:sp>
        <p:nvSpPr>
          <p:cNvPr id="8" name="Footer Placeholder 7">
            <a:extLst>
              <a:ext uri="{FF2B5EF4-FFF2-40B4-BE49-F238E27FC236}">
                <a16:creationId xmlns:a16="http://schemas.microsoft.com/office/drawing/2014/main" id="{2C617B84-A579-4217-BCB7-95FC8E4AAB00}"/>
              </a:ext>
            </a:extLst>
          </p:cNvPr>
          <p:cNvSpPr>
            <a:spLocks noGrp="1"/>
          </p:cNvSpPr>
          <p:nvPr>
            <p:ph type="ftr" sz="quarter" idx="11"/>
          </p:nvPr>
        </p:nvSpPr>
        <p:spPr/>
        <p:txBody>
          <a:bodyPr/>
          <a:lstStyle/>
          <a:p>
            <a:endParaRPr lang="en-US" spc="50" dirty="0"/>
          </a:p>
        </p:txBody>
      </p:sp>
      <p:sp>
        <p:nvSpPr>
          <p:cNvPr id="9" name="Slide Number Placeholder 8">
            <a:extLst>
              <a:ext uri="{FF2B5EF4-FFF2-40B4-BE49-F238E27FC236}">
                <a16:creationId xmlns:a16="http://schemas.microsoft.com/office/drawing/2014/main" id="{44706119-1691-4697-966E-B891F619F393}"/>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219704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C6979-3A0C-44EA-8B5F-473C93DB269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9BAA4D7-CC8F-4F6E-B2B7-B954B714DDD9}"/>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dirty="0"/>
          </a:p>
        </p:txBody>
      </p:sp>
      <p:sp>
        <p:nvSpPr>
          <p:cNvPr id="4" name="Footer Placeholder 3">
            <a:extLst>
              <a:ext uri="{FF2B5EF4-FFF2-40B4-BE49-F238E27FC236}">
                <a16:creationId xmlns:a16="http://schemas.microsoft.com/office/drawing/2014/main" id="{DFC43AE2-377F-4024-A722-6F9FCF6E0C62}"/>
              </a:ext>
            </a:extLst>
          </p:cNvPr>
          <p:cNvSpPr>
            <a:spLocks noGrp="1"/>
          </p:cNvSpPr>
          <p:nvPr>
            <p:ph type="ftr" sz="quarter" idx="11"/>
          </p:nvPr>
        </p:nvSpPr>
        <p:spPr/>
        <p:txBody>
          <a:bodyPr/>
          <a:lstStyle/>
          <a:p>
            <a:endParaRPr lang="en-US" dirty="0">
              <a:solidFill>
                <a:schemeClr val="tx1"/>
              </a:solidFill>
            </a:endParaRPr>
          </a:p>
        </p:txBody>
      </p:sp>
      <p:sp>
        <p:nvSpPr>
          <p:cNvPr id="5" name="Slide Number Placeholder 4">
            <a:extLst>
              <a:ext uri="{FF2B5EF4-FFF2-40B4-BE49-F238E27FC236}">
                <a16:creationId xmlns:a16="http://schemas.microsoft.com/office/drawing/2014/main" id="{BBD8418A-DCE5-4EC9-A0A6-2C11C5EE603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781226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131627-866F-464B-8EC7-A5C6393A89E5}"/>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dirty="0"/>
          </a:p>
        </p:txBody>
      </p:sp>
      <p:sp>
        <p:nvSpPr>
          <p:cNvPr id="3" name="Footer Placeholder 2">
            <a:extLst>
              <a:ext uri="{FF2B5EF4-FFF2-40B4-BE49-F238E27FC236}">
                <a16:creationId xmlns:a16="http://schemas.microsoft.com/office/drawing/2014/main" id="{94524C5B-810E-45C2-AE67-DCD1907E2924}"/>
              </a:ext>
            </a:extLst>
          </p:cNvPr>
          <p:cNvSpPr>
            <a:spLocks noGrp="1"/>
          </p:cNvSpPr>
          <p:nvPr>
            <p:ph type="ftr" sz="quarter" idx="11"/>
          </p:nvPr>
        </p:nvSpPr>
        <p:spPr/>
        <p:txBody>
          <a:bodyPr/>
          <a:lstStyle/>
          <a:p>
            <a:endParaRPr lang="en-US" dirty="0">
              <a:solidFill>
                <a:schemeClr val="tx1"/>
              </a:solidFill>
            </a:endParaRPr>
          </a:p>
        </p:txBody>
      </p:sp>
      <p:sp>
        <p:nvSpPr>
          <p:cNvPr id="4" name="Slide Number Placeholder 3">
            <a:extLst>
              <a:ext uri="{FF2B5EF4-FFF2-40B4-BE49-F238E27FC236}">
                <a16:creationId xmlns:a16="http://schemas.microsoft.com/office/drawing/2014/main" id="{1412D068-9ABF-459A-ACB5-0149932FFF4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270374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37029-6E6B-4FE0-A533-963FD436C7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12240F5-9925-43AF-B909-1636F71B8B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4E64B57-20A6-42EF-A2C1-B7C63142CE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5F477C-AE07-4626-BB97-57343FF7B14C}"/>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spc="50" dirty="0"/>
          </a:p>
        </p:txBody>
      </p:sp>
      <p:sp>
        <p:nvSpPr>
          <p:cNvPr id="6" name="Footer Placeholder 5">
            <a:extLst>
              <a:ext uri="{FF2B5EF4-FFF2-40B4-BE49-F238E27FC236}">
                <a16:creationId xmlns:a16="http://schemas.microsoft.com/office/drawing/2014/main" id="{C9A031B8-5EAE-4F1B-AA9C-BC06F0773915}"/>
              </a:ext>
            </a:extLst>
          </p:cNvPr>
          <p:cNvSpPr>
            <a:spLocks noGrp="1"/>
          </p:cNvSpPr>
          <p:nvPr>
            <p:ph type="ftr" sz="quarter" idx="11"/>
          </p:nvPr>
        </p:nvSpPr>
        <p:spPr/>
        <p:txBody>
          <a:bodyPr/>
          <a:lstStyle/>
          <a:p>
            <a:endParaRPr lang="en-US" spc="50" dirty="0"/>
          </a:p>
        </p:txBody>
      </p:sp>
      <p:sp>
        <p:nvSpPr>
          <p:cNvPr id="7" name="Slide Number Placeholder 6">
            <a:extLst>
              <a:ext uri="{FF2B5EF4-FFF2-40B4-BE49-F238E27FC236}">
                <a16:creationId xmlns:a16="http://schemas.microsoft.com/office/drawing/2014/main" id="{6E54E956-B9A2-4A4B-8BC5-360EA98B931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954152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8150-4880-4683-AFE0-5AC025CDF4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FA7BA49B-2539-4B0C-8A01-94589DB2B3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4003EFA8-2E76-4D51-ABCA-38208B9263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94A87D-D569-4BA5-9556-EE8D1CB72F97}"/>
              </a:ext>
            </a:extLst>
          </p:cNvPr>
          <p:cNvSpPr>
            <a:spLocks noGrp="1"/>
          </p:cNvSpPr>
          <p:nvPr>
            <p:ph type="dt" sz="half" idx="10"/>
          </p:nvPr>
        </p:nvSpPr>
        <p:spPr/>
        <p:txBody>
          <a:bodyPr/>
          <a:lstStyle/>
          <a:p>
            <a:pPr algn="r"/>
            <a:fld id="{A37D6D71-8B28-4ED6-B932-04B197003D23}" type="datetimeFigureOut">
              <a:rPr lang="en-US" smtClean="0"/>
              <a:pPr algn="r"/>
              <a:t>11/9/2021</a:t>
            </a:fld>
            <a:endParaRPr lang="en-US" dirty="0"/>
          </a:p>
        </p:txBody>
      </p:sp>
      <p:sp>
        <p:nvSpPr>
          <p:cNvPr id="6" name="Footer Placeholder 5">
            <a:extLst>
              <a:ext uri="{FF2B5EF4-FFF2-40B4-BE49-F238E27FC236}">
                <a16:creationId xmlns:a16="http://schemas.microsoft.com/office/drawing/2014/main" id="{BD9CA07C-4055-4658-97F5-30CE6D7007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077DAF7-F65D-4BC4-9841-F89B35D383B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385709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80D060-1578-4069-A616-D129037944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1AFA3CD-C779-446E-853B-A38EB884D4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1F31D36-A37F-4866-8351-C5A240A22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lgn="r"/>
            <a:fld id="{A37D6D71-8B28-4ED6-B932-04B197003D23}" type="datetimeFigureOut">
              <a:rPr lang="en-US" smtClean="0"/>
              <a:pPr algn="r"/>
              <a:t>11/9/2021</a:t>
            </a:fld>
            <a:endParaRPr lang="en-US" spc="50" dirty="0"/>
          </a:p>
        </p:txBody>
      </p:sp>
      <p:sp>
        <p:nvSpPr>
          <p:cNvPr id="5" name="Footer Placeholder 4">
            <a:extLst>
              <a:ext uri="{FF2B5EF4-FFF2-40B4-BE49-F238E27FC236}">
                <a16:creationId xmlns:a16="http://schemas.microsoft.com/office/drawing/2014/main" id="{D308CECD-A714-47D9-8FA5-DAB2239C20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spc="50" dirty="0"/>
          </a:p>
        </p:txBody>
      </p:sp>
      <p:sp>
        <p:nvSpPr>
          <p:cNvPr id="6" name="Slide Number Placeholder 5">
            <a:extLst>
              <a:ext uri="{FF2B5EF4-FFF2-40B4-BE49-F238E27FC236}">
                <a16:creationId xmlns:a16="http://schemas.microsoft.com/office/drawing/2014/main" id="{D4237505-0157-40E2-BC8A-71FEF7EBDA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787706920"/>
      </p:ext>
    </p:extLst>
  </p:cSld>
  <p:clrMap bg1="lt1" tx1="dk1" bg2="lt2" tx2="dk2" accent1="accent1" accent2="accent2" accent3="accent3" accent4="accent4" accent5="accent5" accent6="accent6" hlink="hlink" folHlink="folHlink"/>
  <p:sldLayoutIdLst>
    <p:sldLayoutId id="2147483880" r:id="rId1"/>
    <p:sldLayoutId id="2147483881" r:id="rId2"/>
    <p:sldLayoutId id="2147483882" r:id="rId3"/>
    <p:sldLayoutId id="2147483883" r:id="rId4"/>
    <p:sldLayoutId id="2147483884" r:id="rId5"/>
    <p:sldLayoutId id="2147483885" r:id="rId6"/>
    <p:sldLayoutId id="2147483886" r:id="rId7"/>
    <p:sldLayoutId id="2147483887" r:id="rId8"/>
    <p:sldLayoutId id="2147483888" r:id="rId9"/>
    <p:sldLayoutId id="2147483889" r:id="rId10"/>
    <p:sldLayoutId id="214748389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choosealicense.com/"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6.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nhsrcommunity.com/blog/tracking-and-getting-download-statistics-for-your-r-packages/" TargetMode="Externa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qmTaAIEXxSQ" TargetMode="External"/><Relationship Id="rId2" Type="http://schemas.openxmlformats.org/officeDocument/2006/relationships/hyperlink" Target="https://r-pkgs.org/" TargetMode="Externa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hyperlink" Target="https://bookdown.org/rdpeng/RProgDA/building-r-packages.html" TargetMode="Externa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7.png"/><Relationship Id="rId7" Type="http://schemas.openxmlformats.org/officeDocument/2006/relationships/diagramColors" Target="../diagrams/colors2.xml"/><Relationship Id="rId2" Type="http://schemas.openxmlformats.org/officeDocument/2006/relationships/hyperlink" Target="https://github.com/StatsGary/NHSDataDictionaRy" TargetMode="Externa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8.png"/><Relationship Id="rId7" Type="http://schemas.openxmlformats.org/officeDocument/2006/relationships/diagramQuickStyle" Target="../diagrams/quickStyle3.xml"/><Relationship Id="rId2" Type="http://schemas.openxmlformats.org/officeDocument/2006/relationships/hyperlink" Target="https://github.com/chrismainey/FunnelPlotR" TargetMode="External"/><Relationship Id="rId1" Type="http://schemas.openxmlformats.org/officeDocument/2006/relationships/slideLayout" Target="../slideLayouts/slideLayout2.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9.png"/><Relationship Id="rId9" Type="http://schemas.microsoft.com/office/2007/relationships/diagramDrawing" Target="../diagrams/drawing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nhs-r-community/shinyEndomineR" TargetMode="Externa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nhs-r-community/pxtextmineR"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nhs-r-community/NHSRplotthedots"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hyperlink" Target="https://nhsrcommunity.com/nhs-r-solution-proforma-v1-2-20210507/"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4" name="Rectangle 70">
            <a:extLst>
              <a:ext uri="{FF2B5EF4-FFF2-40B4-BE49-F238E27FC236}">
                <a16:creationId xmlns:a16="http://schemas.microsoft.com/office/drawing/2014/main" id="{8334A2EF-69D9-41C1-9876-91D7FCF7C3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7" name="Group 72">
            <a:extLst>
              <a:ext uri="{FF2B5EF4-FFF2-40B4-BE49-F238E27FC236}">
                <a16:creationId xmlns:a16="http://schemas.microsoft.com/office/drawing/2014/main" id="{874C0C03-1202-4DC9-BA33-998DDFB3FB8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74" name="Freeform 5">
              <a:extLst>
                <a:ext uri="{FF2B5EF4-FFF2-40B4-BE49-F238E27FC236}">
                  <a16:creationId xmlns:a16="http://schemas.microsoft.com/office/drawing/2014/main" id="{60BF984B-F4C1-4BF0-B296-72CAD8814B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8" name="Freeform 6">
              <a:extLst>
                <a:ext uri="{FF2B5EF4-FFF2-40B4-BE49-F238E27FC236}">
                  <a16:creationId xmlns:a16="http://schemas.microsoft.com/office/drawing/2014/main" id="{2E887C16-A8CC-48BD-A34B-69B5D14BE1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Freeform 7">
              <a:extLst>
                <a:ext uri="{FF2B5EF4-FFF2-40B4-BE49-F238E27FC236}">
                  <a16:creationId xmlns:a16="http://schemas.microsoft.com/office/drawing/2014/main" id="{1194B805-0CE2-4FD6-804E-2771E18BB4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9" name="Freeform 8">
              <a:extLst>
                <a:ext uri="{FF2B5EF4-FFF2-40B4-BE49-F238E27FC236}">
                  <a16:creationId xmlns:a16="http://schemas.microsoft.com/office/drawing/2014/main" id="{96000EBD-113B-4BB5-94F2-B2C9610948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Freeform 9">
              <a:extLst>
                <a:ext uri="{FF2B5EF4-FFF2-40B4-BE49-F238E27FC236}">
                  <a16:creationId xmlns:a16="http://schemas.microsoft.com/office/drawing/2014/main" id="{C2C37892-BF6A-4DDB-BAA9-48B6A051E9A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Freeform 10">
              <a:extLst>
                <a:ext uri="{FF2B5EF4-FFF2-40B4-BE49-F238E27FC236}">
                  <a16:creationId xmlns:a16="http://schemas.microsoft.com/office/drawing/2014/main" id="{B3A53A2B-EB9B-4318-A7F9-E371D211E7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Freeform 11">
              <a:extLst>
                <a:ext uri="{FF2B5EF4-FFF2-40B4-BE49-F238E27FC236}">
                  <a16:creationId xmlns:a16="http://schemas.microsoft.com/office/drawing/2014/main" id="{59001F5F-9338-43E1-BB4B-21C681CA20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12">
              <a:extLst>
                <a:ext uri="{FF2B5EF4-FFF2-40B4-BE49-F238E27FC236}">
                  <a16:creationId xmlns:a16="http://schemas.microsoft.com/office/drawing/2014/main" id="{24781ABE-347F-40E9-9BB2-3E35C8F153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Freeform 13">
              <a:extLst>
                <a:ext uri="{FF2B5EF4-FFF2-40B4-BE49-F238E27FC236}">
                  <a16:creationId xmlns:a16="http://schemas.microsoft.com/office/drawing/2014/main" id="{6D8A7767-4D16-4AB7-8277-D66FEC7F74C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14">
              <a:extLst>
                <a:ext uri="{FF2B5EF4-FFF2-40B4-BE49-F238E27FC236}">
                  <a16:creationId xmlns:a16="http://schemas.microsoft.com/office/drawing/2014/main" id="{1B7D649D-9559-4E1D-937A-3519483502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Freeform 15">
              <a:extLst>
                <a:ext uri="{FF2B5EF4-FFF2-40B4-BE49-F238E27FC236}">
                  <a16:creationId xmlns:a16="http://schemas.microsoft.com/office/drawing/2014/main" id="{45AA5D21-8C7B-4C77-815C-C3A8EA0A589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16">
              <a:extLst>
                <a:ext uri="{FF2B5EF4-FFF2-40B4-BE49-F238E27FC236}">
                  <a16:creationId xmlns:a16="http://schemas.microsoft.com/office/drawing/2014/main" id="{D7A46675-AA96-41DB-B9DB-CAA471A207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Freeform 17">
              <a:extLst>
                <a:ext uri="{FF2B5EF4-FFF2-40B4-BE49-F238E27FC236}">
                  <a16:creationId xmlns:a16="http://schemas.microsoft.com/office/drawing/2014/main" id="{82090F8A-ECF2-423C-98D0-8EF2262203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18">
              <a:extLst>
                <a:ext uri="{FF2B5EF4-FFF2-40B4-BE49-F238E27FC236}">
                  <a16:creationId xmlns:a16="http://schemas.microsoft.com/office/drawing/2014/main" id="{EA5DE46B-A4BE-407F-835A-693D3E979E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Freeform 19">
              <a:extLst>
                <a:ext uri="{FF2B5EF4-FFF2-40B4-BE49-F238E27FC236}">
                  <a16:creationId xmlns:a16="http://schemas.microsoft.com/office/drawing/2014/main" id="{429E4297-5489-465D-A6D7-03BD468E05C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Freeform 20">
              <a:extLst>
                <a:ext uri="{FF2B5EF4-FFF2-40B4-BE49-F238E27FC236}">
                  <a16:creationId xmlns:a16="http://schemas.microsoft.com/office/drawing/2014/main" id="{69A4CFA1-B603-453B-AC53-49E8A8DF7E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Freeform 21">
              <a:extLst>
                <a:ext uri="{FF2B5EF4-FFF2-40B4-BE49-F238E27FC236}">
                  <a16:creationId xmlns:a16="http://schemas.microsoft.com/office/drawing/2014/main" id="{7A997EDF-8927-490B-AD5F-046317B8B2B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 name="Freeform 22">
              <a:extLst>
                <a:ext uri="{FF2B5EF4-FFF2-40B4-BE49-F238E27FC236}">
                  <a16:creationId xmlns:a16="http://schemas.microsoft.com/office/drawing/2014/main" id="{3C91BE84-B1A4-4592-A942-2C72C86DD8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 name="Freeform 23">
              <a:extLst>
                <a:ext uri="{FF2B5EF4-FFF2-40B4-BE49-F238E27FC236}">
                  <a16:creationId xmlns:a16="http://schemas.microsoft.com/office/drawing/2014/main" id="{A0AAA5CD-6E44-429A-91FA-D650BAF9EE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A4FDF763-1A08-4467-886F-94EE8AAF3F05}"/>
              </a:ext>
            </a:extLst>
          </p:cNvPr>
          <p:cNvSpPr>
            <a:spLocks noGrp="1"/>
          </p:cNvSpPr>
          <p:nvPr>
            <p:ph type="ctrTitle"/>
          </p:nvPr>
        </p:nvSpPr>
        <p:spPr>
          <a:xfrm>
            <a:off x="7550663" y="1455611"/>
            <a:ext cx="3849624" cy="2312521"/>
          </a:xfrm>
        </p:spPr>
        <p:txBody>
          <a:bodyPr>
            <a:normAutofit/>
          </a:bodyPr>
          <a:lstStyle/>
          <a:p>
            <a:pPr algn="l"/>
            <a:r>
              <a:rPr lang="en-GB" sz="4000" b="1"/>
              <a:t>Solutions</a:t>
            </a:r>
          </a:p>
        </p:txBody>
      </p:sp>
      <p:sp>
        <p:nvSpPr>
          <p:cNvPr id="3" name="Subtitle 2">
            <a:extLst>
              <a:ext uri="{FF2B5EF4-FFF2-40B4-BE49-F238E27FC236}">
                <a16:creationId xmlns:a16="http://schemas.microsoft.com/office/drawing/2014/main" id="{CBD4E8DE-274D-49B6-B2EF-7F04B03E18A5}"/>
              </a:ext>
            </a:extLst>
          </p:cNvPr>
          <p:cNvSpPr>
            <a:spLocks noGrp="1"/>
          </p:cNvSpPr>
          <p:nvPr>
            <p:ph type="subTitle" idx="1"/>
          </p:nvPr>
        </p:nvSpPr>
        <p:spPr>
          <a:xfrm>
            <a:off x="7550662" y="3815282"/>
            <a:ext cx="3849625" cy="1027982"/>
          </a:xfrm>
        </p:spPr>
        <p:txBody>
          <a:bodyPr>
            <a:normAutofit/>
          </a:bodyPr>
          <a:lstStyle/>
          <a:p>
            <a:pPr algn="l"/>
            <a:r>
              <a:rPr lang="en-GB" sz="2000" dirty="0"/>
              <a:t>Gary Hutson – Senior Data Scientist and NHS-R Senior Fellow</a:t>
            </a:r>
          </a:p>
        </p:txBody>
      </p:sp>
      <p:sp>
        <p:nvSpPr>
          <p:cNvPr id="94" name="Rectangle 93">
            <a:extLst>
              <a:ext uri="{FF2B5EF4-FFF2-40B4-BE49-F238E27FC236}">
                <a16:creationId xmlns:a16="http://schemas.microsoft.com/office/drawing/2014/main" id="{C8CA0C52-5ACA-4F17-AA4A-312E0E110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720" y="795527"/>
            <a:ext cx="5970638" cy="5248847"/>
          </a:xfrm>
          <a:prstGeom prst="rect">
            <a:avLst/>
          </a:prstGeom>
          <a:solidFill>
            <a:schemeClr val="bg1"/>
          </a:solidFill>
          <a:ln w="19050">
            <a:solidFill>
              <a:srgbClr val="1D5EA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logo">
            <a:extLst>
              <a:ext uri="{FF2B5EF4-FFF2-40B4-BE49-F238E27FC236}">
                <a16:creationId xmlns:a16="http://schemas.microsoft.com/office/drawing/2014/main" id="{D0BD5A86-EC55-43A6-B02D-CC0CAE3914F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72115" y="2284528"/>
            <a:ext cx="5641848" cy="227084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96" name="Isosceles Triangle 39">
            <a:extLst>
              <a:ext uri="{FF2B5EF4-FFF2-40B4-BE49-F238E27FC236}">
                <a16:creationId xmlns:a16="http://schemas.microsoft.com/office/drawing/2014/main" id="{4F37E7FB-7372-47E3-914E-7CF7E94B1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750273" y="3291386"/>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3227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35CF2-C2AE-4CA6-8576-DBCF7ED9A491}"/>
              </a:ext>
            </a:extLst>
          </p:cNvPr>
          <p:cNvSpPr>
            <a:spLocks noGrp="1"/>
          </p:cNvSpPr>
          <p:nvPr>
            <p:ph type="title"/>
          </p:nvPr>
        </p:nvSpPr>
        <p:spPr/>
        <p:txBody>
          <a:bodyPr>
            <a:normAutofit/>
          </a:bodyPr>
          <a:lstStyle/>
          <a:p>
            <a:r>
              <a:rPr lang="en-GB" sz="3600" dirty="0">
                <a:latin typeface="Poppins" panose="00000500000000000000" pitchFamily="2" charset="0"/>
                <a:cs typeface="Poppins" panose="00000500000000000000" pitchFamily="2" charset="0"/>
              </a:rPr>
              <a:t>What to put in your proposal?</a:t>
            </a:r>
          </a:p>
        </p:txBody>
      </p:sp>
      <p:sp>
        <p:nvSpPr>
          <p:cNvPr id="3" name="Content Placeholder 2">
            <a:extLst>
              <a:ext uri="{FF2B5EF4-FFF2-40B4-BE49-F238E27FC236}">
                <a16:creationId xmlns:a16="http://schemas.microsoft.com/office/drawing/2014/main" id="{03D942CF-F672-4E6B-9869-D5F323356747}"/>
              </a:ext>
            </a:extLst>
          </p:cNvPr>
          <p:cNvSpPr>
            <a:spLocks noGrp="1"/>
          </p:cNvSpPr>
          <p:nvPr>
            <p:ph idx="1"/>
          </p:nvPr>
        </p:nvSpPr>
        <p:spPr>
          <a:xfrm>
            <a:off x="838200" y="1558925"/>
            <a:ext cx="5572760" cy="4351338"/>
          </a:xfrm>
        </p:spPr>
        <p:txBody>
          <a:bodyPr>
            <a:normAutofit lnSpcReduction="10000"/>
          </a:bodyPr>
          <a:lstStyle/>
          <a:p>
            <a:r>
              <a:rPr lang="en-GB" sz="2000" dirty="0">
                <a:latin typeface="Poppins" panose="00000500000000000000" pitchFamily="2" charset="0"/>
                <a:cs typeface="Poppins" panose="00000500000000000000" pitchFamily="2" charset="0"/>
              </a:rPr>
              <a:t>Name, organisation, title and summary of proposal</a:t>
            </a:r>
          </a:p>
          <a:p>
            <a:r>
              <a:rPr lang="en-GB" sz="2000" dirty="0">
                <a:latin typeface="Poppins" panose="00000500000000000000" pitchFamily="2" charset="0"/>
                <a:cs typeface="Poppins" panose="00000500000000000000" pitchFamily="2" charset="0"/>
              </a:rPr>
              <a:t>Why you think it is a good candidate for an NHS-R funded package?</a:t>
            </a:r>
          </a:p>
          <a:p>
            <a:r>
              <a:rPr lang="en-GB" sz="2000" dirty="0">
                <a:latin typeface="Poppins" panose="00000500000000000000" pitchFamily="2" charset="0"/>
                <a:cs typeface="Poppins" panose="00000500000000000000" pitchFamily="2" charset="0"/>
              </a:rPr>
              <a:t>What will be required to develop the solution to be released on CRAN</a:t>
            </a:r>
          </a:p>
          <a:p>
            <a:r>
              <a:rPr lang="en-GB" sz="2000" dirty="0">
                <a:latin typeface="Poppins" panose="00000500000000000000" pitchFamily="2" charset="0"/>
                <a:cs typeface="Poppins" panose="00000500000000000000" pitchFamily="2" charset="0"/>
              </a:rPr>
              <a:t>Solutions released with Open Code and an appropriate licence </a:t>
            </a:r>
            <a:r>
              <a:rPr lang="en-GB" sz="2000" dirty="0">
                <a:latin typeface="Poppins" panose="00000500000000000000" pitchFamily="2" charset="0"/>
                <a:cs typeface="Poppins" panose="00000500000000000000" pitchFamily="2" charset="0"/>
                <a:hlinkClick r:id="rId2"/>
              </a:rPr>
              <a:t>https://choosealicense.com/</a:t>
            </a:r>
            <a:endParaRPr lang="en-GB" sz="2000" dirty="0">
              <a:latin typeface="Poppins" panose="00000500000000000000" pitchFamily="2" charset="0"/>
              <a:cs typeface="Poppins" panose="00000500000000000000" pitchFamily="2" charset="0"/>
            </a:endParaRPr>
          </a:p>
          <a:p>
            <a:r>
              <a:rPr lang="en-GB" sz="2000" dirty="0">
                <a:latin typeface="Poppins" panose="00000500000000000000" pitchFamily="2" charset="0"/>
                <a:cs typeface="Poppins" panose="00000500000000000000" pitchFamily="2" charset="0"/>
              </a:rPr>
              <a:t>Work estimate and days to develop solutions – normally capped at 15 days max</a:t>
            </a:r>
          </a:p>
          <a:p>
            <a:r>
              <a:rPr lang="en-GB" sz="2000" dirty="0">
                <a:latin typeface="Poppins" panose="00000500000000000000" pitchFamily="2" charset="0"/>
                <a:cs typeface="Poppins" panose="00000500000000000000" pitchFamily="2" charset="0"/>
              </a:rPr>
              <a:t>Dependencies to deliver, such as people, resource, etc.</a:t>
            </a:r>
          </a:p>
          <a:p>
            <a:endParaRPr lang="en-GB" sz="2000" dirty="0">
              <a:latin typeface="Poppins" panose="00000500000000000000" pitchFamily="2" charset="0"/>
              <a:cs typeface="Poppins" panose="00000500000000000000" pitchFamily="2" charset="0"/>
            </a:endParaRPr>
          </a:p>
        </p:txBody>
      </p:sp>
      <p:pic>
        <p:nvPicPr>
          <p:cNvPr id="2050" name="Picture 2" descr="See the source image">
            <a:extLst>
              <a:ext uri="{FF2B5EF4-FFF2-40B4-BE49-F238E27FC236}">
                <a16:creationId xmlns:a16="http://schemas.microsoft.com/office/drawing/2014/main" id="{8BA1DC37-FE9D-4744-ABDC-AD37980CBD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0399" y="1690688"/>
            <a:ext cx="4657726" cy="2462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329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35CF2-C2AE-4CA6-8576-DBCF7ED9A491}"/>
              </a:ext>
            </a:extLst>
          </p:cNvPr>
          <p:cNvSpPr>
            <a:spLocks noGrp="1"/>
          </p:cNvSpPr>
          <p:nvPr>
            <p:ph type="title"/>
          </p:nvPr>
        </p:nvSpPr>
        <p:spPr/>
        <p:txBody>
          <a:bodyPr>
            <a:normAutofit/>
          </a:bodyPr>
          <a:lstStyle/>
          <a:p>
            <a:r>
              <a:rPr lang="en-GB" sz="3600" dirty="0">
                <a:latin typeface="Poppins" panose="00000500000000000000" pitchFamily="2" charset="0"/>
                <a:cs typeface="Poppins" panose="00000500000000000000" pitchFamily="2" charset="0"/>
              </a:rPr>
              <a:t>Process of getting package approval</a:t>
            </a:r>
          </a:p>
        </p:txBody>
      </p:sp>
      <p:graphicFrame>
        <p:nvGraphicFramePr>
          <p:cNvPr id="6" name="Diagram 5">
            <a:extLst>
              <a:ext uri="{FF2B5EF4-FFF2-40B4-BE49-F238E27FC236}">
                <a16:creationId xmlns:a16="http://schemas.microsoft.com/office/drawing/2014/main" id="{B3F57203-A862-4876-A562-9CB5D4A4D1B6}"/>
              </a:ext>
            </a:extLst>
          </p:cNvPr>
          <p:cNvGraphicFramePr/>
          <p:nvPr>
            <p:extLst>
              <p:ext uri="{D42A27DB-BD31-4B8C-83A1-F6EECF244321}">
                <p14:modId xmlns:p14="http://schemas.microsoft.com/office/powerpoint/2010/main" val="2472654859"/>
              </p:ext>
            </p:extLst>
          </p:nvPr>
        </p:nvGraphicFramePr>
        <p:xfrm>
          <a:off x="1908175" y="365125"/>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a:extLst>
              <a:ext uri="{FF2B5EF4-FFF2-40B4-BE49-F238E27FC236}">
                <a16:creationId xmlns:a16="http://schemas.microsoft.com/office/drawing/2014/main" id="{32BE345F-70E6-42FB-9896-0C9E7F8E50AC}"/>
              </a:ext>
            </a:extLst>
          </p:cNvPr>
          <p:cNvPicPr>
            <a:picLocks noChangeAspect="1"/>
          </p:cNvPicPr>
          <p:nvPr/>
        </p:nvPicPr>
        <p:blipFill>
          <a:blip r:embed="rId7"/>
          <a:stretch>
            <a:fillRect/>
          </a:stretch>
        </p:blipFill>
        <p:spPr>
          <a:xfrm flipH="1">
            <a:off x="5300345" y="3948430"/>
            <a:ext cx="1343660" cy="1343660"/>
          </a:xfrm>
          <a:prstGeom prst="rect">
            <a:avLst/>
          </a:prstGeom>
        </p:spPr>
      </p:pic>
    </p:spTree>
    <p:extLst>
      <p:ext uri="{BB962C8B-B14F-4D97-AF65-F5344CB8AC3E}">
        <p14:creationId xmlns:p14="http://schemas.microsoft.com/office/powerpoint/2010/main" val="134183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35CF2-C2AE-4CA6-8576-DBCF7ED9A491}"/>
              </a:ext>
            </a:extLst>
          </p:cNvPr>
          <p:cNvSpPr>
            <a:spLocks noGrp="1"/>
          </p:cNvSpPr>
          <p:nvPr>
            <p:ph type="title"/>
          </p:nvPr>
        </p:nvSpPr>
        <p:spPr/>
        <p:txBody>
          <a:bodyPr>
            <a:normAutofit/>
          </a:bodyPr>
          <a:lstStyle/>
          <a:p>
            <a:r>
              <a:rPr lang="en-GB" sz="3600" dirty="0">
                <a:latin typeface="Poppins" panose="00000500000000000000" pitchFamily="2" charset="0"/>
                <a:cs typeface="Poppins" panose="00000500000000000000" pitchFamily="2" charset="0"/>
              </a:rPr>
              <a:t>How we track our solutions, in R of course…</a:t>
            </a:r>
          </a:p>
        </p:txBody>
      </p:sp>
      <p:pic>
        <p:nvPicPr>
          <p:cNvPr id="6" name="Picture 5">
            <a:hlinkClick r:id="rId2"/>
            <a:extLst>
              <a:ext uri="{FF2B5EF4-FFF2-40B4-BE49-F238E27FC236}">
                <a16:creationId xmlns:a16="http://schemas.microsoft.com/office/drawing/2014/main" id="{C1FDF3FD-DE43-48AF-B8C8-2F61E4F0E20A}"/>
              </a:ext>
            </a:extLst>
          </p:cNvPr>
          <p:cNvPicPr>
            <a:picLocks noChangeAspect="1"/>
          </p:cNvPicPr>
          <p:nvPr/>
        </p:nvPicPr>
        <p:blipFill rotWithShape="1">
          <a:blip r:embed="rId3"/>
          <a:srcRect l="4204" r="17571"/>
          <a:stretch/>
        </p:blipFill>
        <p:spPr>
          <a:xfrm>
            <a:off x="6096000" y="1690688"/>
            <a:ext cx="5553701" cy="4442402"/>
          </a:xfrm>
          <a:prstGeom prst="rect">
            <a:avLst/>
          </a:prstGeom>
        </p:spPr>
      </p:pic>
      <p:pic>
        <p:nvPicPr>
          <p:cNvPr id="8" name="Picture 7">
            <a:extLst>
              <a:ext uri="{FF2B5EF4-FFF2-40B4-BE49-F238E27FC236}">
                <a16:creationId xmlns:a16="http://schemas.microsoft.com/office/drawing/2014/main" id="{AEDA9F7F-A466-4D02-A7DC-A59325B902A0}"/>
              </a:ext>
            </a:extLst>
          </p:cNvPr>
          <p:cNvPicPr>
            <a:picLocks noChangeAspect="1"/>
          </p:cNvPicPr>
          <p:nvPr/>
        </p:nvPicPr>
        <p:blipFill>
          <a:blip r:embed="rId4"/>
          <a:stretch>
            <a:fillRect/>
          </a:stretch>
        </p:blipFill>
        <p:spPr>
          <a:xfrm>
            <a:off x="542299" y="1860163"/>
            <a:ext cx="5479039" cy="4103451"/>
          </a:xfrm>
          <a:prstGeom prst="rect">
            <a:avLst/>
          </a:prstGeom>
        </p:spPr>
      </p:pic>
    </p:spTree>
    <p:extLst>
      <p:ext uri="{BB962C8B-B14F-4D97-AF65-F5344CB8AC3E}">
        <p14:creationId xmlns:p14="http://schemas.microsoft.com/office/powerpoint/2010/main" val="3544448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35CF2-C2AE-4CA6-8576-DBCF7ED9A491}"/>
              </a:ext>
            </a:extLst>
          </p:cNvPr>
          <p:cNvSpPr>
            <a:spLocks noGrp="1"/>
          </p:cNvSpPr>
          <p:nvPr>
            <p:ph type="title"/>
          </p:nvPr>
        </p:nvSpPr>
        <p:spPr/>
        <p:txBody>
          <a:bodyPr>
            <a:normAutofit/>
          </a:bodyPr>
          <a:lstStyle/>
          <a:p>
            <a:r>
              <a:rPr lang="en-GB" sz="3600" dirty="0">
                <a:latin typeface="Poppins" panose="00000500000000000000" pitchFamily="2" charset="0"/>
                <a:cs typeface="Poppins" panose="00000500000000000000" pitchFamily="2" charset="0"/>
              </a:rPr>
              <a:t>Good references for getting started with package development</a:t>
            </a:r>
          </a:p>
        </p:txBody>
      </p:sp>
      <p:sp>
        <p:nvSpPr>
          <p:cNvPr id="3" name="Content Placeholder 2">
            <a:extLst>
              <a:ext uri="{FF2B5EF4-FFF2-40B4-BE49-F238E27FC236}">
                <a16:creationId xmlns:a16="http://schemas.microsoft.com/office/drawing/2014/main" id="{03D942CF-F672-4E6B-9869-D5F323356747}"/>
              </a:ext>
            </a:extLst>
          </p:cNvPr>
          <p:cNvSpPr>
            <a:spLocks noGrp="1"/>
          </p:cNvSpPr>
          <p:nvPr>
            <p:ph idx="1"/>
          </p:nvPr>
        </p:nvSpPr>
        <p:spPr>
          <a:xfrm>
            <a:off x="838200" y="1787525"/>
            <a:ext cx="5572760" cy="4351338"/>
          </a:xfrm>
        </p:spPr>
        <p:txBody>
          <a:bodyPr>
            <a:normAutofit/>
          </a:bodyPr>
          <a:lstStyle/>
          <a:p>
            <a:r>
              <a:rPr lang="en-GB" sz="2000" dirty="0">
                <a:latin typeface="Poppins" panose="00000500000000000000" pitchFamily="2" charset="0"/>
                <a:cs typeface="Poppins" panose="00000500000000000000" pitchFamily="2" charset="0"/>
              </a:rPr>
              <a:t>Without a doubt the best reference for building R packages: </a:t>
            </a:r>
            <a:r>
              <a:rPr lang="en-GB" sz="2000" dirty="0">
                <a:latin typeface="Poppins" panose="00000500000000000000" pitchFamily="2" charset="0"/>
                <a:cs typeface="Poppins" panose="00000500000000000000" pitchFamily="2" charset="0"/>
                <a:hlinkClick r:id="rId2"/>
              </a:rPr>
              <a:t>https://r-pkgs.org/</a:t>
            </a:r>
            <a:endParaRPr lang="en-GB" sz="2000" dirty="0">
              <a:latin typeface="Poppins" panose="00000500000000000000" pitchFamily="2" charset="0"/>
              <a:cs typeface="Poppins" panose="00000500000000000000" pitchFamily="2" charset="0"/>
            </a:endParaRPr>
          </a:p>
          <a:p>
            <a:r>
              <a:rPr lang="en-GB" sz="2000" dirty="0">
                <a:latin typeface="Poppins" panose="00000500000000000000" pitchFamily="2" charset="0"/>
                <a:cs typeface="Poppins" panose="00000500000000000000" pitchFamily="2" charset="0"/>
              </a:rPr>
              <a:t>Why and how to build an R package: </a:t>
            </a:r>
            <a:r>
              <a:rPr lang="en-GB" sz="2000" dirty="0">
                <a:latin typeface="Poppins" panose="00000500000000000000" pitchFamily="2" charset="0"/>
                <a:cs typeface="Poppins" panose="00000500000000000000" pitchFamily="2" charset="0"/>
                <a:hlinkClick r:id="rId3"/>
              </a:rPr>
              <a:t>https://www.youtube.com/watch?v=qmTaAIEXxSQ</a:t>
            </a:r>
            <a:r>
              <a:rPr lang="en-GB" sz="2000" dirty="0">
                <a:latin typeface="Poppins" panose="00000500000000000000" pitchFamily="2" charset="0"/>
                <a:cs typeface="Poppins" panose="00000500000000000000" pitchFamily="2" charset="0"/>
              </a:rPr>
              <a:t> – Chris </a:t>
            </a:r>
            <a:r>
              <a:rPr lang="en-GB" sz="2000" dirty="0" err="1">
                <a:latin typeface="Poppins" panose="00000500000000000000" pitchFamily="2" charset="0"/>
                <a:cs typeface="Poppins" panose="00000500000000000000" pitchFamily="2" charset="0"/>
              </a:rPr>
              <a:t>Mainey’s</a:t>
            </a:r>
            <a:r>
              <a:rPr lang="en-GB" sz="2000" dirty="0">
                <a:latin typeface="Poppins" panose="00000500000000000000" pitchFamily="2" charset="0"/>
                <a:cs typeface="Poppins" panose="00000500000000000000" pitchFamily="2" charset="0"/>
              </a:rPr>
              <a:t> webinar for NHS-R community</a:t>
            </a:r>
          </a:p>
          <a:p>
            <a:r>
              <a:rPr lang="en-GB" sz="2000" dirty="0">
                <a:latin typeface="Poppins" panose="00000500000000000000" pitchFamily="2" charset="0"/>
                <a:cs typeface="Poppins" panose="00000500000000000000" pitchFamily="2" charset="0"/>
              </a:rPr>
              <a:t>Building R packages: </a:t>
            </a:r>
            <a:r>
              <a:rPr lang="en-GB" sz="2000" dirty="0">
                <a:latin typeface="Poppins" panose="00000500000000000000" pitchFamily="2" charset="0"/>
                <a:cs typeface="Poppins" panose="00000500000000000000" pitchFamily="2" charset="0"/>
                <a:hlinkClick r:id="rId4"/>
              </a:rPr>
              <a:t>https://bookdown.org/rdpeng/RProgDA/building-r-packages.html</a:t>
            </a:r>
            <a:endParaRPr lang="en-GB" sz="2000" dirty="0">
              <a:latin typeface="Poppins" panose="00000500000000000000" pitchFamily="2" charset="0"/>
              <a:cs typeface="Poppins" panose="00000500000000000000" pitchFamily="2" charset="0"/>
            </a:endParaRPr>
          </a:p>
          <a:p>
            <a:r>
              <a:rPr lang="en-GB" sz="2000" dirty="0">
                <a:latin typeface="Poppins" panose="00000500000000000000" pitchFamily="2" charset="0"/>
                <a:cs typeface="Poppins" panose="00000500000000000000" pitchFamily="2" charset="0"/>
              </a:rPr>
              <a:t>Come along and ask the team on Slack to contribute – this is how the NHS-R </a:t>
            </a:r>
            <a:r>
              <a:rPr lang="en-GB" sz="2000" dirty="0" err="1">
                <a:latin typeface="Poppins" panose="00000500000000000000" pitchFamily="2" charset="0"/>
                <a:cs typeface="Poppins" panose="00000500000000000000" pitchFamily="2" charset="0"/>
              </a:rPr>
              <a:t>plotthedots</a:t>
            </a:r>
            <a:r>
              <a:rPr lang="en-GB" sz="2000" dirty="0">
                <a:latin typeface="Poppins" panose="00000500000000000000" pitchFamily="2" charset="0"/>
                <a:cs typeface="Poppins" panose="00000500000000000000" pitchFamily="2" charset="0"/>
              </a:rPr>
              <a:t> and </a:t>
            </a:r>
            <a:r>
              <a:rPr lang="en-GB" sz="2000" dirty="0" err="1">
                <a:latin typeface="Poppins" panose="00000500000000000000" pitchFamily="2" charset="0"/>
                <a:cs typeface="Poppins" panose="00000500000000000000" pitchFamily="2" charset="0"/>
              </a:rPr>
              <a:t>NHSRdatasets</a:t>
            </a:r>
            <a:r>
              <a:rPr lang="en-GB" sz="2000" dirty="0">
                <a:latin typeface="Poppins" panose="00000500000000000000" pitchFamily="2" charset="0"/>
                <a:cs typeface="Poppins" panose="00000500000000000000" pitchFamily="2" charset="0"/>
              </a:rPr>
              <a:t> packages arose</a:t>
            </a:r>
          </a:p>
          <a:p>
            <a:endParaRPr lang="en-GB" sz="2000" dirty="0">
              <a:latin typeface="Poppins" panose="00000500000000000000" pitchFamily="2" charset="0"/>
              <a:cs typeface="Poppins" panose="00000500000000000000" pitchFamily="2" charset="0"/>
            </a:endParaRPr>
          </a:p>
        </p:txBody>
      </p:sp>
      <p:pic>
        <p:nvPicPr>
          <p:cNvPr id="3074" name="Picture 2" descr="See the source image">
            <a:extLst>
              <a:ext uri="{FF2B5EF4-FFF2-40B4-BE49-F238E27FC236}">
                <a16:creationId xmlns:a16="http://schemas.microsoft.com/office/drawing/2014/main" id="{21D46D30-4650-45E0-9116-16503F4AC3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313180"/>
            <a:ext cx="3627120" cy="423164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e the source image">
            <a:extLst>
              <a:ext uri="{FF2B5EF4-FFF2-40B4-BE49-F238E27FC236}">
                <a16:creationId xmlns:a16="http://schemas.microsoft.com/office/drawing/2014/main" id="{01BC245F-26BD-4BB4-B3FF-DE755F8830D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85960" y="2130425"/>
            <a:ext cx="1905000" cy="2190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3392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C35CF2-C2AE-4CA6-8576-DBCF7ED9A491}"/>
              </a:ext>
            </a:extLst>
          </p:cNvPr>
          <p:cNvSpPr>
            <a:spLocks noGrp="1"/>
          </p:cNvSpPr>
          <p:nvPr>
            <p:ph type="title"/>
          </p:nvPr>
        </p:nvSpPr>
        <p:spPr>
          <a:xfrm>
            <a:off x="6513788" y="365125"/>
            <a:ext cx="4840010" cy="1807305"/>
          </a:xfrm>
        </p:spPr>
        <p:txBody>
          <a:bodyPr>
            <a:normAutofit/>
          </a:bodyPr>
          <a:lstStyle/>
          <a:p>
            <a:r>
              <a:rPr lang="en-GB" dirty="0">
                <a:latin typeface="Poppins" panose="00000500000000000000" pitchFamily="2" charset="0"/>
                <a:cs typeface="Poppins" panose="00000500000000000000" pitchFamily="2" charset="0"/>
              </a:rPr>
              <a:t>Training as a solution</a:t>
            </a:r>
          </a:p>
        </p:txBody>
      </p:sp>
      <p:pic>
        <p:nvPicPr>
          <p:cNvPr id="2050" name="Picture 2" descr="See the source image">
            <a:extLst>
              <a:ext uri="{FF2B5EF4-FFF2-40B4-BE49-F238E27FC236}">
                <a16:creationId xmlns:a16="http://schemas.microsoft.com/office/drawing/2014/main" id="{F6422819-AA5E-47D8-B8C0-5F653074A5A9}"/>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7950" r="5161" b="4"/>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3D942CF-F672-4E6B-9869-D5F323356747}"/>
              </a:ext>
            </a:extLst>
          </p:cNvPr>
          <p:cNvSpPr>
            <a:spLocks noGrp="1"/>
          </p:cNvSpPr>
          <p:nvPr>
            <p:ph idx="1"/>
          </p:nvPr>
        </p:nvSpPr>
        <p:spPr>
          <a:xfrm>
            <a:off x="6248400" y="2333297"/>
            <a:ext cx="5486400" cy="3843666"/>
          </a:xfrm>
        </p:spPr>
        <p:txBody>
          <a:bodyPr>
            <a:normAutofit/>
          </a:bodyPr>
          <a:lstStyle/>
          <a:p>
            <a:r>
              <a:rPr lang="en-GB" sz="1600" dirty="0">
                <a:latin typeface="Poppins" panose="00000500000000000000" pitchFamily="2" charset="0"/>
                <a:cs typeface="Poppins" panose="00000500000000000000" pitchFamily="2" charset="0"/>
              </a:rPr>
              <a:t>Training started when NHS-R Community started, in 2018, with the introduction to R and R Studio. It was a 3 day workshop course that was delivered in-person. That course was then passed onto a train the trainer course for people around the community to train people in their own areas and, hopefully, train others who could travel to them.</a:t>
            </a:r>
          </a:p>
          <a:p>
            <a:r>
              <a:rPr lang="en-GB" sz="1600" dirty="0">
                <a:latin typeface="Poppins" panose="00000500000000000000" pitchFamily="2" charset="0"/>
                <a:cs typeface="Poppins" panose="00000500000000000000" pitchFamily="2" charset="0"/>
              </a:rPr>
              <a:t>The course has now been developed from pdf slides to the more accessible and version controlled {</a:t>
            </a:r>
            <a:r>
              <a:rPr lang="en-GB" sz="1600" dirty="0" err="1">
                <a:latin typeface="Poppins" panose="00000500000000000000" pitchFamily="2" charset="0"/>
                <a:cs typeface="Poppins" panose="00000500000000000000" pitchFamily="2" charset="0"/>
              </a:rPr>
              <a:t>xaringan</a:t>
            </a:r>
            <a:r>
              <a:rPr lang="en-GB" sz="1600" dirty="0">
                <a:latin typeface="Poppins" panose="00000500000000000000" pitchFamily="2" charset="0"/>
                <a:cs typeface="Poppins" panose="00000500000000000000" pitchFamily="2" charset="0"/>
              </a:rPr>
              <a:t>} slides. Some have also been updated on more recent graph examples and an additional module for SQL connections. These are hosted on GitHub for people to use as slides and the code that generates those slides.</a:t>
            </a:r>
          </a:p>
        </p:txBody>
      </p:sp>
    </p:spTree>
    <p:extLst>
      <p:ext uri="{BB962C8B-B14F-4D97-AF65-F5344CB8AC3E}">
        <p14:creationId xmlns:p14="http://schemas.microsoft.com/office/powerpoint/2010/main" val="2732464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8" name="Picture 6" descr="NHS-R Community Conference 09.10.18">
            <a:extLst>
              <a:ext uri="{FF2B5EF4-FFF2-40B4-BE49-F238E27FC236}">
                <a16:creationId xmlns:a16="http://schemas.microsoft.com/office/drawing/2014/main" id="{CC0308DB-A394-465A-9E68-CD3E78AFB9B1}"/>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t="25000"/>
          <a:stretch/>
        </p:blipFill>
        <p:spPr bwMode="auto">
          <a:xfrm flipH="1">
            <a:off x="-1"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81"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97C35CF2-C2AE-4CA6-8576-DBCF7ED9A491}"/>
              </a:ext>
            </a:extLst>
          </p:cNvPr>
          <p:cNvSpPr>
            <a:spLocks noGrp="1"/>
          </p:cNvSpPr>
          <p:nvPr>
            <p:ph type="title"/>
          </p:nvPr>
        </p:nvSpPr>
        <p:spPr>
          <a:xfrm>
            <a:off x="652692" y="1233580"/>
            <a:ext cx="4204137" cy="1342754"/>
          </a:xfrm>
        </p:spPr>
        <p:txBody>
          <a:bodyPr>
            <a:normAutofit/>
          </a:bodyPr>
          <a:lstStyle/>
          <a:p>
            <a:pPr algn="ctr"/>
            <a:r>
              <a:rPr lang="en-GB" sz="3600" dirty="0">
                <a:latin typeface="Poppins" panose="00000500000000000000" pitchFamily="2" charset="0"/>
                <a:cs typeface="Poppins" panose="00000500000000000000" pitchFamily="2" charset="0"/>
              </a:rPr>
              <a:t>Training as a solution</a:t>
            </a:r>
          </a:p>
        </p:txBody>
      </p:sp>
      <p:cxnSp>
        <p:nvCxnSpPr>
          <p:cNvPr id="83" name="Straight Connector 82">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9D20D503-2582-4205-986A-6978D90A9711}"/>
              </a:ext>
            </a:extLst>
          </p:cNvPr>
          <p:cNvSpPr>
            <a:spLocks noGrp="1"/>
          </p:cNvSpPr>
          <p:nvPr>
            <p:ph idx="1"/>
          </p:nvPr>
        </p:nvSpPr>
        <p:spPr>
          <a:xfrm>
            <a:off x="525516" y="2778827"/>
            <a:ext cx="5210266" cy="3258586"/>
          </a:xfrm>
        </p:spPr>
        <p:txBody>
          <a:bodyPr anchor="ctr">
            <a:normAutofit/>
          </a:bodyPr>
          <a:lstStyle/>
          <a:p>
            <a:r>
              <a:rPr lang="en-GB" sz="1200" dirty="0">
                <a:latin typeface="Poppins" panose="00000500000000000000" pitchFamily="2" charset="0"/>
                <a:cs typeface="Poppins" panose="00000500000000000000" pitchFamily="2" charset="0"/>
              </a:rPr>
              <a:t>The future of the training provision will be a development of the introduction to R and R Studio course into a package {</a:t>
            </a:r>
            <a:r>
              <a:rPr lang="en-GB" sz="1200" dirty="0" err="1">
                <a:latin typeface="Poppins" panose="00000500000000000000" pitchFamily="2" charset="0"/>
                <a:cs typeface="Poppins" panose="00000500000000000000" pitchFamily="2" charset="0"/>
              </a:rPr>
              <a:t>NHSRtraining</a:t>
            </a:r>
            <a:r>
              <a:rPr lang="en-GB" sz="1200" dirty="0">
                <a:latin typeface="Poppins" panose="00000500000000000000" pitchFamily="2" charset="0"/>
                <a:cs typeface="Poppins" panose="00000500000000000000" pitchFamily="2" charset="0"/>
              </a:rPr>
              <a:t>} which can complement, reinforce or stand alone to the delivered training. We’ve also had Shiny training developed and delivered to the community and finally an </a:t>
            </a:r>
            <a:r>
              <a:rPr lang="en-GB" sz="1200" dirty="0" err="1">
                <a:latin typeface="Poppins" panose="00000500000000000000" pitchFamily="2" charset="0"/>
                <a:cs typeface="Poppins" panose="00000500000000000000" pitchFamily="2" charset="0"/>
              </a:rPr>
              <a:t>Rmarkdown</a:t>
            </a:r>
            <a:r>
              <a:rPr lang="en-GB" sz="1200" dirty="0">
                <a:latin typeface="Poppins" panose="00000500000000000000" pitchFamily="2" charset="0"/>
                <a:cs typeface="Poppins" panose="00000500000000000000" pitchFamily="2" charset="0"/>
              </a:rPr>
              <a:t> workshop was developed and first delivered at this year’s conference. Both Shiny and </a:t>
            </a:r>
            <a:r>
              <a:rPr lang="en-GB" sz="1200" dirty="0" err="1">
                <a:latin typeface="Poppins" panose="00000500000000000000" pitchFamily="2" charset="0"/>
                <a:cs typeface="Poppins" panose="00000500000000000000" pitchFamily="2" charset="0"/>
              </a:rPr>
              <a:t>Rmarkdown</a:t>
            </a:r>
            <a:r>
              <a:rPr lang="en-GB" sz="1200" dirty="0">
                <a:latin typeface="Poppins" panose="00000500000000000000" pitchFamily="2" charset="0"/>
                <a:cs typeface="Poppins" panose="00000500000000000000" pitchFamily="2" charset="0"/>
              </a:rPr>
              <a:t> are hoped to be delivered by other members of the community using Train the Trainer type workshops.</a:t>
            </a:r>
          </a:p>
          <a:p>
            <a:r>
              <a:rPr lang="en-GB" sz="1200" dirty="0">
                <a:latin typeface="Poppins" panose="00000500000000000000" pitchFamily="2" charset="0"/>
                <a:cs typeface="Poppins" panose="00000500000000000000" pitchFamily="2" charset="0"/>
              </a:rPr>
              <a:t>Training is integral to what we can do as a community as people are at varying levels of R knowledge who can benefit from the training or who can improve their own learning by delivering the courses. R is about collaboration and community and training underpins this. We connect with each other, build those relationships and learn.</a:t>
            </a:r>
          </a:p>
        </p:txBody>
      </p:sp>
    </p:spTree>
    <p:extLst>
      <p:ext uri="{BB962C8B-B14F-4D97-AF65-F5344CB8AC3E}">
        <p14:creationId xmlns:p14="http://schemas.microsoft.com/office/powerpoint/2010/main" val="1107108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35CF2-C2AE-4CA6-8576-DBCF7ED9A491}"/>
              </a:ext>
            </a:extLst>
          </p:cNvPr>
          <p:cNvSpPr>
            <a:spLocks noGrp="1"/>
          </p:cNvSpPr>
          <p:nvPr>
            <p:ph type="title"/>
          </p:nvPr>
        </p:nvSpPr>
        <p:spPr/>
        <p:txBody>
          <a:bodyPr>
            <a:normAutofit/>
          </a:bodyPr>
          <a:lstStyle/>
          <a:p>
            <a:r>
              <a:rPr lang="en-GB" sz="3600" dirty="0">
                <a:latin typeface="Poppins" panose="00000500000000000000" pitchFamily="2" charset="0"/>
                <a:cs typeface="Poppins" panose="00000500000000000000" pitchFamily="2" charset="0"/>
              </a:rPr>
              <a:t>NHS-R package and solution mentorship</a:t>
            </a:r>
          </a:p>
        </p:txBody>
      </p:sp>
      <p:pic>
        <p:nvPicPr>
          <p:cNvPr id="4" name="Picture 3" descr="Logo&#10;&#10;Description automatically generated">
            <a:extLst>
              <a:ext uri="{FF2B5EF4-FFF2-40B4-BE49-F238E27FC236}">
                <a16:creationId xmlns:a16="http://schemas.microsoft.com/office/drawing/2014/main" id="{3B78CAE5-A581-49AB-9178-A8510CF98B18}"/>
              </a:ext>
            </a:extLst>
          </p:cNvPr>
          <p:cNvPicPr>
            <a:picLocks noChangeAspect="1"/>
          </p:cNvPicPr>
          <p:nvPr/>
        </p:nvPicPr>
        <p:blipFill>
          <a:blip r:embed="rId2"/>
          <a:stretch>
            <a:fillRect/>
          </a:stretch>
        </p:blipFill>
        <p:spPr>
          <a:xfrm>
            <a:off x="-114300" y="1880816"/>
            <a:ext cx="6563360" cy="2007164"/>
          </a:xfrm>
          <a:prstGeom prst="rect">
            <a:avLst/>
          </a:prstGeom>
        </p:spPr>
      </p:pic>
      <p:pic>
        <p:nvPicPr>
          <p:cNvPr id="5" name="Picture 4">
            <a:extLst>
              <a:ext uri="{FF2B5EF4-FFF2-40B4-BE49-F238E27FC236}">
                <a16:creationId xmlns:a16="http://schemas.microsoft.com/office/drawing/2014/main" id="{9C449630-C66C-4CD3-9195-367603389132}"/>
              </a:ext>
            </a:extLst>
          </p:cNvPr>
          <p:cNvPicPr>
            <a:picLocks noChangeAspect="1"/>
          </p:cNvPicPr>
          <p:nvPr/>
        </p:nvPicPr>
        <p:blipFill>
          <a:blip r:embed="rId3"/>
          <a:stretch>
            <a:fillRect/>
          </a:stretch>
        </p:blipFill>
        <p:spPr>
          <a:xfrm>
            <a:off x="1024898" y="4067269"/>
            <a:ext cx="3754112" cy="1522591"/>
          </a:xfrm>
          <a:prstGeom prst="rect">
            <a:avLst/>
          </a:prstGeom>
        </p:spPr>
      </p:pic>
      <p:pic>
        <p:nvPicPr>
          <p:cNvPr id="11" name="Picture 10" descr="A picture containing dark, night sky&#10;&#10;Description automatically generated">
            <a:extLst>
              <a:ext uri="{FF2B5EF4-FFF2-40B4-BE49-F238E27FC236}">
                <a16:creationId xmlns:a16="http://schemas.microsoft.com/office/drawing/2014/main" id="{70EB1B6D-E552-40C8-95FE-15261D6DCCFE}"/>
              </a:ext>
            </a:extLst>
          </p:cNvPr>
          <p:cNvPicPr>
            <a:picLocks noChangeAspect="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6360160" y="2088381"/>
            <a:ext cx="7881937" cy="5203360"/>
          </a:xfrm>
          <a:prstGeom prst="rect">
            <a:avLst/>
          </a:prstGeom>
        </p:spPr>
      </p:pic>
    </p:spTree>
    <p:extLst>
      <p:ext uri="{BB962C8B-B14F-4D97-AF65-F5344CB8AC3E}">
        <p14:creationId xmlns:p14="http://schemas.microsoft.com/office/powerpoint/2010/main" val="10813943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35CF2-C2AE-4CA6-8576-DBCF7ED9A491}"/>
              </a:ext>
            </a:extLst>
          </p:cNvPr>
          <p:cNvSpPr>
            <a:spLocks noGrp="1"/>
          </p:cNvSpPr>
          <p:nvPr>
            <p:ph type="title"/>
          </p:nvPr>
        </p:nvSpPr>
        <p:spPr>
          <a:xfrm>
            <a:off x="838200" y="101414"/>
            <a:ext cx="10515600" cy="1325563"/>
          </a:xfrm>
        </p:spPr>
        <p:txBody>
          <a:bodyPr>
            <a:normAutofit/>
          </a:bodyPr>
          <a:lstStyle/>
          <a:p>
            <a:r>
              <a:rPr lang="en-GB" sz="3600" dirty="0">
                <a:latin typeface="Poppins" panose="00000500000000000000" pitchFamily="2" charset="0"/>
                <a:cs typeface="Poppins" panose="00000500000000000000" pitchFamily="2" charset="0"/>
              </a:rPr>
              <a:t>Join the R solution club!</a:t>
            </a:r>
          </a:p>
        </p:txBody>
      </p:sp>
      <p:sp>
        <p:nvSpPr>
          <p:cNvPr id="6" name="TextBox 5">
            <a:extLst>
              <a:ext uri="{FF2B5EF4-FFF2-40B4-BE49-F238E27FC236}">
                <a16:creationId xmlns:a16="http://schemas.microsoft.com/office/drawing/2014/main" id="{555242C8-49A5-4FF9-A416-CA186A6B4F3B}"/>
              </a:ext>
            </a:extLst>
          </p:cNvPr>
          <p:cNvSpPr txBox="1"/>
          <p:nvPr/>
        </p:nvSpPr>
        <p:spPr>
          <a:xfrm>
            <a:off x="5655127" y="2000815"/>
            <a:ext cx="6057901" cy="2062103"/>
          </a:xfrm>
          <a:prstGeom prst="rect">
            <a:avLst/>
          </a:prstGeom>
          <a:noFill/>
        </p:spPr>
        <p:txBody>
          <a:bodyPr wrap="square">
            <a:spAutoFit/>
          </a:bodyPr>
          <a:lstStyle/>
          <a:p>
            <a:pPr algn="l"/>
            <a:r>
              <a:rPr lang="en-GB" sz="3200" b="0" i="1" dirty="0">
                <a:solidFill>
                  <a:schemeClr val="accent1">
                    <a:lumMod val="75000"/>
                  </a:schemeClr>
                </a:solidFill>
                <a:effectLst/>
                <a:latin typeface="Poppins" panose="00000500000000000000" pitchFamily="2" charset="0"/>
              </a:rPr>
              <a:t>“The best solutions are often simple, yet unexpected, and created by passionate and devoted R aficionados”</a:t>
            </a:r>
          </a:p>
        </p:txBody>
      </p:sp>
      <p:grpSp>
        <p:nvGrpSpPr>
          <p:cNvPr id="9" name="Group 8">
            <a:extLst>
              <a:ext uri="{FF2B5EF4-FFF2-40B4-BE49-F238E27FC236}">
                <a16:creationId xmlns:a16="http://schemas.microsoft.com/office/drawing/2014/main" id="{ADC86C4A-DC40-4E03-BF67-735C500BB0C8}"/>
              </a:ext>
            </a:extLst>
          </p:cNvPr>
          <p:cNvGrpSpPr/>
          <p:nvPr/>
        </p:nvGrpSpPr>
        <p:grpSpPr>
          <a:xfrm>
            <a:off x="1186802" y="1426977"/>
            <a:ext cx="4909198" cy="5176693"/>
            <a:chOff x="3568052" y="1681307"/>
            <a:chExt cx="4909198" cy="5176693"/>
          </a:xfrm>
        </p:grpSpPr>
        <p:pic>
          <p:nvPicPr>
            <p:cNvPr id="5122" name="Picture 2" descr="See the source image">
              <a:extLst>
                <a:ext uri="{FF2B5EF4-FFF2-40B4-BE49-F238E27FC236}">
                  <a16:creationId xmlns:a16="http://schemas.microsoft.com/office/drawing/2014/main" id="{6AEEF715-3D1A-42E6-ACD5-DED7A48F27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8052" y="1681307"/>
              <a:ext cx="4152889" cy="274464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picture containing text, device, gauge&#10;&#10;Description automatically generated">
              <a:extLst>
                <a:ext uri="{FF2B5EF4-FFF2-40B4-BE49-F238E27FC236}">
                  <a16:creationId xmlns:a16="http://schemas.microsoft.com/office/drawing/2014/main" id="{9A9FAA38-A745-42FE-A0CD-6237CF31F0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4750" y="2095500"/>
              <a:ext cx="4762500" cy="4762500"/>
            </a:xfrm>
            <a:prstGeom prst="rect">
              <a:avLst/>
            </a:prstGeom>
          </p:spPr>
        </p:pic>
      </p:grpSp>
    </p:spTree>
    <p:extLst>
      <p:ext uri="{BB962C8B-B14F-4D97-AF65-F5344CB8AC3E}">
        <p14:creationId xmlns:p14="http://schemas.microsoft.com/office/powerpoint/2010/main" val="562218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C0ED5-90E3-41E7-8930-6C8DFB475E29}"/>
              </a:ext>
            </a:extLst>
          </p:cNvPr>
          <p:cNvSpPr>
            <a:spLocks noGrp="1"/>
          </p:cNvSpPr>
          <p:nvPr>
            <p:ph type="title"/>
          </p:nvPr>
        </p:nvSpPr>
        <p:spPr/>
        <p:txBody>
          <a:bodyPr/>
          <a:lstStyle/>
          <a:p>
            <a:r>
              <a:rPr lang="en-GB" dirty="0">
                <a:latin typeface="Poppins" panose="00000500000000000000" pitchFamily="2" charset="0"/>
                <a:cs typeface="Poppins" panose="00000500000000000000" pitchFamily="2" charset="0"/>
              </a:rPr>
              <a:t>Solution Aim</a:t>
            </a:r>
          </a:p>
        </p:txBody>
      </p:sp>
      <p:sp>
        <p:nvSpPr>
          <p:cNvPr id="5" name="TextBox 4">
            <a:extLst>
              <a:ext uri="{FF2B5EF4-FFF2-40B4-BE49-F238E27FC236}">
                <a16:creationId xmlns:a16="http://schemas.microsoft.com/office/drawing/2014/main" id="{00141A13-6FB1-4229-8474-FAD4CB5FDF88}"/>
              </a:ext>
            </a:extLst>
          </p:cNvPr>
          <p:cNvSpPr txBox="1"/>
          <p:nvPr/>
        </p:nvSpPr>
        <p:spPr>
          <a:xfrm>
            <a:off x="1743491" y="1807095"/>
            <a:ext cx="3373120" cy="3539430"/>
          </a:xfrm>
          <a:prstGeom prst="rect">
            <a:avLst/>
          </a:prstGeom>
          <a:noFill/>
        </p:spPr>
        <p:txBody>
          <a:bodyPr wrap="square">
            <a:spAutoFit/>
          </a:bodyPr>
          <a:lstStyle/>
          <a:p>
            <a:pPr algn="l"/>
            <a:r>
              <a:rPr lang="en-GB" sz="2800" b="0" i="1" dirty="0">
                <a:solidFill>
                  <a:schemeClr val="accent1">
                    <a:lumMod val="75000"/>
                  </a:schemeClr>
                </a:solidFill>
                <a:effectLst/>
                <a:latin typeface="Poppins" panose="00000500000000000000" pitchFamily="2" charset="0"/>
              </a:rPr>
              <a:t>As part of NHS-R Community’s aim to support the learning, application and exploitation of R in the NHS, NHS-R provides funding to ‘Solutions’.</a:t>
            </a:r>
          </a:p>
        </p:txBody>
      </p:sp>
      <p:pic>
        <p:nvPicPr>
          <p:cNvPr id="7" name="Graphic 6" descr="Closed quotation mark with solid fill">
            <a:extLst>
              <a:ext uri="{FF2B5EF4-FFF2-40B4-BE49-F238E27FC236}">
                <a16:creationId xmlns:a16="http://schemas.microsoft.com/office/drawing/2014/main" id="{38D17691-3AEF-4C04-9FDD-AA0C530AC4A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087911" y="5075455"/>
            <a:ext cx="914400" cy="914400"/>
          </a:xfrm>
          <a:prstGeom prst="rect">
            <a:avLst/>
          </a:prstGeom>
        </p:spPr>
      </p:pic>
      <p:pic>
        <p:nvPicPr>
          <p:cNvPr id="9" name="Graphic 8" descr="Open quotation mark with solid fill">
            <a:extLst>
              <a:ext uri="{FF2B5EF4-FFF2-40B4-BE49-F238E27FC236}">
                <a16:creationId xmlns:a16="http://schemas.microsoft.com/office/drawing/2014/main" id="{AA40098E-C679-437B-870E-704690901E8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57692" y="1555153"/>
            <a:ext cx="914400" cy="914400"/>
          </a:xfrm>
          <a:prstGeom prst="rect">
            <a:avLst/>
          </a:prstGeom>
        </p:spPr>
      </p:pic>
      <p:pic>
        <p:nvPicPr>
          <p:cNvPr id="2050" name="Picture 2" descr="Modelling winter pressures at the NHS-R conference – Patient Safety  Translational Research Centre">
            <a:extLst>
              <a:ext uri="{FF2B5EF4-FFF2-40B4-BE49-F238E27FC236}">
                <a16:creationId xmlns:a16="http://schemas.microsoft.com/office/drawing/2014/main" id="{4C272F31-A2D4-4622-BB29-B9D5CD0F229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02410" y="1525763"/>
            <a:ext cx="5895604" cy="3486367"/>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8479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DCC231C8-C761-4B31-9B1C-C6D19248C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0FE1BA-949A-44C2-BD77-DB5DD145AF07}"/>
              </a:ext>
            </a:extLst>
          </p:cNvPr>
          <p:cNvSpPr>
            <a:spLocks noGrp="1"/>
          </p:cNvSpPr>
          <p:nvPr>
            <p:ph type="title"/>
          </p:nvPr>
        </p:nvSpPr>
        <p:spPr>
          <a:xfrm>
            <a:off x="838200" y="557189"/>
            <a:ext cx="3374136" cy="5567891"/>
          </a:xfrm>
        </p:spPr>
        <p:txBody>
          <a:bodyPr vert="horz" lIns="91440" tIns="45720" rIns="91440" bIns="45720" rtlCol="0">
            <a:normAutofit/>
          </a:bodyPr>
          <a:lstStyle/>
          <a:p>
            <a:r>
              <a:rPr lang="en-US" sz="5200" kern="1200">
                <a:latin typeface="Poppins" panose="00000500000000000000" pitchFamily="2" charset="0"/>
                <a:cs typeface="Poppins" panose="00000500000000000000" pitchFamily="2" charset="0"/>
              </a:rPr>
              <a:t>What do we have?</a:t>
            </a:r>
          </a:p>
        </p:txBody>
      </p:sp>
      <p:graphicFrame>
        <p:nvGraphicFramePr>
          <p:cNvPr id="18" name="Content Placeholder 2">
            <a:extLst>
              <a:ext uri="{FF2B5EF4-FFF2-40B4-BE49-F238E27FC236}">
                <a16:creationId xmlns:a16="http://schemas.microsoft.com/office/drawing/2014/main" id="{19397133-5456-4ADD-A041-E52047BDC9DB}"/>
              </a:ext>
            </a:extLst>
          </p:cNvPr>
          <p:cNvGraphicFramePr/>
          <p:nvPr>
            <p:extLst>
              <p:ext uri="{D42A27DB-BD31-4B8C-83A1-F6EECF244321}">
                <p14:modId xmlns:p14="http://schemas.microsoft.com/office/powerpoint/2010/main" val="2828683047"/>
              </p:ext>
            </p:extLst>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047983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9" name="Rectangle 138">
            <a:extLst>
              <a:ext uri="{FF2B5EF4-FFF2-40B4-BE49-F238E27FC236}">
                <a16:creationId xmlns:a16="http://schemas.microsoft.com/office/drawing/2014/main" id="{99192C51-B764-4A9B-9587-5EF8B628B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8F1446-6178-4A7A-BDEF-B247306FC9D9}"/>
              </a:ext>
            </a:extLst>
          </p:cNvPr>
          <p:cNvSpPr>
            <a:spLocks noGrp="1"/>
          </p:cNvSpPr>
          <p:nvPr>
            <p:ph type="title"/>
          </p:nvPr>
        </p:nvSpPr>
        <p:spPr>
          <a:xfrm>
            <a:off x="648929" y="557190"/>
            <a:ext cx="5181510" cy="1671569"/>
          </a:xfrm>
        </p:spPr>
        <p:txBody>
          <a:bodyPr vert="horz" lIns="91440" tIns="45720" rIns="91440" bIns="45720" rtlCol="0">
            <a:normAutofit/>
          </a:bodyPr>
          <a:lstStyle/>
          <a:p>
            <a:r>
              <a:rPr lang="en-US" sz="4000" kern="1200">
                <a:latin typeface="Poppins" panose="00000500000000000000" pitchFamily="2" charset="0"/>
                <a:cs typeface="Poppins" panose="00000500000000000000" pitchFamily="2" charset="0"/>
              </a:rPr>
              <a:t>Solution In Focus - NHSDataDictionaRy</a:t>
            </a:r>
          </a:p>
        </p:txBody>
      </p:sp>
      <p:pic>
        <p:nvPicPr>
          <p:cNvPr id="6" name="Content Placeholder 5" descr="A picture containing text, sign, outdoor&#10;&#10;Description automatically generated">
            <a:hlinkClick r:id="rId2"/>
            <a:extLst>
              <a:ext uri="{FF2B5EF4-FFF2-40B4-BE49-F238E27FC236}">
                <a16:creationId xmlns:a16="http://schemas.microsoft.com/office/drawing/2014/main" id="{085DB972-1F23-49BC-BF49-D82C52F5B746}"/>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1572" b="-1"/>
          <a:stretch/>
        </p:blipFill>
        <p:spPr>
          <a:xfrm>
            <a:off x="7457236" y="1698171"/>
            <a:ext cx="2687191" cy="3070000"/>
          </a:xfrm>
          <a:prstGeom prst="rect">
            <a:avLst/>
          </a:prstGeom>
          <a:effectLst/>
        </p:spPr>
      </p:pic>
      <p:graphicFrame>
        <p:nvGraphicFramePr>
          <p:cNvPr id="3078" name="TextBox 4">
            <a:extLst>
              <a:ext uri="{FF2B5EF4-FFF2-40B4-BE49-F238E27FC236}">
                <a16:creationId xmlns:a16="http://schemas.microsoft.com/office/drawing/2014/main" id="{91E07CB0-596F-4625-98E9-9CD27D69E94C}"/>
              </a:ext>
            </a:extLst>
          </p:cNvPr>
          <p:cNvGraphicFramePr/>
          <p:nvPr>
            <p:extLst>
              <p:ext uri="{D42A27DB-BD31-4B8C-83A1-F6EECF244321}">
                <p14:modId xmlns:p14="http://schemas.microsoft.com/office/powerpoint/2010/main" val="2273734325"/>
              </p:ext>
            </p:extLst>
          </p:nvPr>
        </p:nvGraphicFramePr>
        <p:xfrm>
          <a:off x="648930" y="2406650"/>
          <a:ext cx="5181508" cy="37224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315794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9" name="Rectangle 138">
            <a:extLst>
              <a:ext uri="{FF2B5EF4-FFF2-40B4-BE49-F238E27FC236}">
                <a16:creationId xmlns:a16="http://schemas.microsoft.com/office/drawing/2014/main" id="{8761DDFE-071F-4200-B0AA-394476C2D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8F1446-6178-4A7A-BDEF-B247306FC9D9}"/>
              </a:ext>
            </a:extLst>
          </p:cNvPr>
          <p:cNvSpPr>
            <a:spLocks noGrp="1"/>
          </p:cNvSpPr>
          <p:nvPr>
            <p:ph type="title"/>
          </p:nvPr>
        </p:nvSpPr>
        <p:spPr>
          <a:xfrm>
            <a:off x="838198" y="547815"/>
            <a:ext cx="5167185" cy="1680519"/>
          </a:xfrm>
        </p:spPr>
        <p:txBody>
          <a:bodyPr vert="horz" lIns="91440" tIns="45720" rIns="91440" bIns="45720" rtlCol="0">
            <a:normAutofit/>
          </a:bodyPr>
          <a:lstStyle/>
          <a:p>
            <a:r>
              <a:rPr lang="en-US" sz="4000" kern="1200" dirty="0">
                <a:latin typeface="Poppins" panose="00000500000000000000" pitchFamily="2" charset="0"/>
                <a:cs typeface="Poppins" panose="00000500000000000000" pitchFamily="2" charset="0"/>
              </a:rPr>
              <a:t>Solution In Focus – </a:t>
            </a:r>
            <a:r>
              <a:rPr lang="en-US" sz="4000" kern="1200" dirty="0" err="1">
                <a:latin typeface="Poppins" panose="00000500000000000000" pitchFamily="2" charset="0"/>
                <a:cs typeface="Poppins" panose="00000500000000000000" pitchFamily="2" charset="0"/>
              </a:rPr>
              <a:t>FunnelPlotR</a:t>
            </a:r>
            <a:r>
              <a:rPr lang="en-US" sz="4000" kern="1200" dirty="0">
                <a:latin typeface="Poppins" panose="00000500000000000000" pitchFamily="2" charset="0"/>
                <a:cs typeface="Poppins" panose="00000500000000000000" pitchFamily="2" charset="0"/>
              </a:rPr>
              <a:t> (WIP)</a:t>
            </a:r>
          </a:p>
        </p:txBody>
      </p:sp>
      <p:pic>
        <p:nvPicPr>
          <p:cNvPr id="4098" name="Picture 2">
            <a:hlinkClick r:id="rId2"/>
            <a:extLst>
              <a:ext uri="{FF2B5EF4-FFF2-40B4-BE49-F238E27FC236}">
                <a16:creationId xmlns:a16="http://schemas.microsoft.com/office/drawing/2014/main" id="{F2D55841-6A20-4B43-9074-B4D40BC4914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29282" y="2076484"/>
            <a:ext cx="3711146" cy="3711146"/>
          </a:xfrm>
          <a:prstGeom prst="rect">
            <a:avLst/>
          </a:prstGeom>
          <a:noFill/>
          <a:extLst>
            <a:ext uri="{909E8E84-426E-40DD-AFC4-6F175D3DCCD1}">
              <a14:hiddenFill xmlns:a14="http://schemas.microsoft.com/office/drawing/2010/main">
                <a:solidFill>
                  <a:srgbClr val="FFFFFF"/>
                </a:solidFill>
              </a14:hiddenFill>
            </a:ext>
          </a:extLst>
        </p:spPr>
      </p:pic>
      <p:pic>
        <p:nvPicPr>
          <p:cNvPr id="4101" name="Picture 5">
            <a:extLst>
              <a:ext uri="{FF2B5EF4-FFF2-40B4-BE49-F238E27FC236}">
                <a16:creationId xmlns:a16="http://schemas.microsoft.com/office/drawing/2014/main" id="{169EF62A-A9E1-44F0-A868-6EB1ACEC61DE}"/>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505487" y="1581733"/>
            <a:ext cx="6365514" cy="455133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078" name="TextBox 4">
            <a:extLst>
              <a:ext uri="{FF2B5EF4-FFF2-40B4-BE49-F238E27FC236}">
                <a16:creationId xmlns:a16="http://schemas.microsoft.com/office/drawing/2014/main" id="{91E07CB0-596F-4625-98E9-9CD27D69E94C}"/>
              </a:ext>
            </a:extLst>
          </p:cNvPr>
          <p:cNvGraphicFramePr/>
          <p:nvPr>
            <p:extLst>
              <p:ext uri="{D42A27DB-BD31-4B8C-83A1-F6EECF244321}">
                <p14:modId xmlns:p14="http://schemas.microsoft.com/office/powerpoint/2010/main" val="3091818264"/>
              </p:ext>
            </p:extLst>
          </p:nvPr>
        </p:nvGraphicFramePr>
        <p:xfrm>
          <a:off x="6186619" y="547815"/>
          <a:ext cx="5178960" cy="16805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651599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0" name="Rectangle 138">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8F1446-6178-4A7A-BDEF-B247306FC9D9}"/>
              </a:ext>
            </a:extLst>
          </p:cNvPr>
          <p:cNvSpPr>
            <a:spLocks noGrp="1"/>
          </p:cNvSpPr>
          <p:nvPr>
            <p:ph type="title"/>
          </p:nvPr>
        </p:nvSpPr>
        <p:spPr>
          <a:xfrm>
            <a:off x="1008184" y="174032"/>
            <a:ext cx="10175631" cy="1111843"/>
          </a:xfrm>
        </p:spPr>
        <p:txBody>
          <a:bodyPr vert="horz" lIns="91440" tIns="45720" rIns="91440" bIns="45720" rtlCol="0" anchor="ctr">
            <a:normAutofit/>
          </a:bodyPr>
          <a:lstStyle/>
          <a:p>
            <a:pPr algn="ctr"/>
            <a:r>
              <a:rPr lang="en-US" sz="3700" kern="1200">
                <a:latin typeface="Poppins" panose="00000500000000000000" pitchFamily="2" charset="0"/>
                <a:cs typeface="Poppins" panose="00000500000000000000" pitchFamily="2" charset="0"/>
              </a:rPr>
              <a:t>Solution In Focus – ShinyEndoMineR (WIP)</a:t>
            </a:r>
          </a:p>
        </p:txBody>
      </p:sp>
      <p:pic>
        <p:nvPicPr>
          <p:cNvPr id="5" name="Picture 4" descr="Chart, waterfall chart&#10;&#10;Description automatically generated">
            <a:extLst>
              <a:ext uri="{FF2B5EF4-FFF2-40B4-BE49-F238E27FC236}">
                <a16:creationId xmlns:a16="http://schemas.microsoft.com/office/drawing/2014/main" id="{18F70AC8-F199-461B-884B-F6126C4333E7}"/>
              </a:ext>
            </a:extLst>
          </p:cNvPr>
          <p:cNvPicPr>
            <a:picLocks noChangeAspect="1"/>
          </p:cNvPicPr>
          <p:nvPr/>
        </p:nvPicPr>
        <p:blipFill rotWithShape="1">
          <a:blip r:embed="rId2"/>
          <a:srcRect r="44110"/>
          <a:stretch/>
        </p:blipFill>
        <p:spPr>
          <a:xfrm>
            <a:off x="360782" y="1208236"/>
            <a:ext cx="6718892" cy="3185716"/>
          </a:xfrm>
          <a:prstGeom prst="rect">
            <a:avLst/>
          </a:prstGeom>
        </p:spPr>
      </p:pic>
      <p:sp>
        <p:nvSpPr>
          <p:cNvPr id="3" name="AutoShape 2">
            <a:extLst>
              <a:ext uri="{FF2B5EF4-FFF2-40B4-BE49-F238E27FC236}">
                <a16:creationId xmlns:a16="http://schemas.microsoft.com/office/drawing/2014/main" id="{DF4C2A4A-A887-41C2-B067-F9CF01E7A8D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43" name="Picture 42" descr="Chart, waterfall chart&#10;&#10;Description automatically generated">
            <a:extLst>
              <a:ext uri="{FF2B5EF4-FFF2-40B4-BE49-F238E27FC236}">
                <a16:creationId xmlns:a16="http://schemas.microsoft.com/office/drawing/2014/main" id="{3B592717-E1D6-437C-90A5-3B4059CA2F47}"/>
              </a:ext>
            </a:extLst>
          </p:cNvPr>
          <p:cNvPicPr>
            <a:picLocks noChangeAspect="1"/>
          </p:cNvPicPr>
          <p:nvPr/>
        </p:nvPicPr>
        <p:blipFill rotWithShape="1">
          <a:blip r:embed="rId2"/>
          <a:srcRect l="55528"/>
          <a:stretch/>
        </p:blipFill>
        <p:spPr>
          <a:xfrm>
            <a:off x="6724258" y="3311450"/>
            <a:ext cx="5346222" cy="3185716"/>
          </a:xfrm>
          <a:prstGeom prst="rect">
            <a:avLst/>
          </a:prstGeom>
        </p:spPr>
      </p:pic>
      <p:pic>
        <p:nvPicPr>
          <p:cNvPr id="1028" name="Picture 4" descr="See the source image">
            <a:hlinkClick r:id="rId3"/>
            <a:extLst>
              <a:ext uri="{FF2B5EF4-FFF2-40B4-BE49-F238E27FC236}">
                <a16:creationId xmlns:a16="http://schemas.microsoft.com/office/drawing/2014/main" id="{30A40C69-41B4-440B-8FA7-ED321CE744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0782" y="4833618"/>
            <a:ext cx="1316515" cy="1189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2699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9" name="Rectangle 138">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8F1446-6178-4A7A-BDEF-B247306FC9D9}"/>
              </a:ext>
            </a:extLst>
          </p:cNvPr>
          <p:cNvSpPr>
            <a:spLocks noGrp="1"/>
          </p:cNvSpPr>
          <p:nvPr>
            <p:ph type="title"/>
          </p:nvPr>
        </p:nvSpPr>
        <p:spPr>
          <a:xfrm>
            <a:off x="1008184" y="174032"/>
            <a:ext cx="10175631" cy="1111843"/>
          </a:xfrm>
        </p:spPr>
        <p:txBody>
          <a:bodyPr vert="horz" lIns="91440" tIns="45720" rIns="91440" bIns="45720" rtlCol="0" anchor="ctr">
            <a:normAutofit/>
          </a:bodyPr>
          <a:lstStyle/>
          <a:p>
            <a:pPr algn="ctr"/>
            <a:r>
              <a:rPr lang="en-US" sz="4000" kern="1200" dirty="0">
                <a:latin typeface="Poppins" panose="00000500000000000000" pitchFamily="2" charset="0"/>
                <a:cs typeface="Poppins" panose="00000500000000000000" pitchFamily="2" charset="0"/>
              </a:rPr>
              <a:t>Solution In Focus – </a:t>
            </a:r>
            <a:r>
              <a:rPr lang="en-US" sz="4000" kern="1200" dirty="0" err="1">
                <a:latin typeface="Poppins" panose="00000500000000000000" pitchFamily="2" charset="0"/>
                <a:cs typeface="Poppins" panose="00000500000000000000" pitchFamily="2" charset="0"/>
              </a:rPr>
              <a:t>pxtextmineR</a:t>
            </a:r>
            <a:r>
              <a:rPr lang="en-US" sz="4000" kern="1200" dirty="0">
                <a:latin typeface="Poppins" panose="00000500000000000000" pitchFamily="2" charset="0"/>
                <a:cs typeface="Poppins" panose="00000500000000000000" pitchFamily="2" charset="0"/>
              </a:rPr>
              <a:t> (WIP)</a:t>
            </a:r>
          </a:p>
        </p:txBody>
      </p:sp>
      <p:pic>
        <p:nvPicPr>
          <p:cNvPr id="4" name="Picture 3">
            <a:extLst>
              <a:ext uri="{FF2B5EF4-FFF2-40B4-BE49-F238E27FC236}">
                <a16:creationId xmlns:a16="http://schemas.microsoft.com/office/drawing/2014/main" id="{ACA104B6-6878-46C8-A230-A2644C32AB53}"/>
              </a:ext>
            </a:extLst>
          </p:cNvPr>
          <p:cNvPicPr>
            <a:picLocks noChangeAspect="1"/>
          </p:cNvPicPr>
          <p:nvPr/>
        </p:nvPicPr>
        <p:blipFill>
          <a:blip r:embed="rId2"/>
          <a:stretch>
            <a:fillRect/>
          </a:stretch>
        </p:blipFill>
        <p:spPr>
          <a:xfrm>
            <a:off x="606377" y="1285876"/>
            <a:ext cx="9626096" cy="4740852"/>
          </a:xfrm>
          <a:prstGeom prst="rect">
            <a:avLst/>
          </a:prstGeom>
        </p:spPr>
      </p:pic>
      <p:sp>
        <p:nvSpPr>
          <p:cNvPr id="3" name="AutoShape 2">
            <a:extLst>
              <a:ext uri="{FF2B5EF4-FFF2-40B4-BE49-F238E27FC236}">
                <a16:creationId xmlns:a16="http://schemas.microsoft.com/office/drawing/2014/main" id="{DF4C2A4A-A887-41C2-B067-F9CF01E7A8D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3" name="Picture 4" descr="See the source image">
            <a:hlinkClick r:id="rId3"/>
            <a:extLst>
              <a:ext uri="{FF2B5EF4-FFF2-40B4-BE49-F238E27FC236}">
                <a16:creationId xmlns:a16="http://schemas.microsoft.com/office/drawing/2014/main" id="{DDD19E02-F829-4ED4-86DF-5F42116710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2455" y="2834462"/>
            <a:ext cx="1316515" cy="1189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3238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9" name="Rectangle 138">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8F1446-6178-4A7A-BDEF-B247306FC9D9}"/>
              </a:ext>
            </a:extLst>
          </p:cNvPr>
          <p:cNvSpPr>
            <a:spLocks noGrp="1"/>
          </p:cNvSpPr>
          <p:nvPr>
            <p:ph type="title"/>
          </p:nvPr>
        </p:nvSpPr>
        <p:spPr>
          <a:xfrm>
            <a:off x="1008184" y="174032"/>
            <a:ext cx="10175631" cy="1111843"/>
          </a:xfrm>
        </p:spPr>
        <p:txBody>
          <a:bodyPr vert="horz" lIns="91440" tIns="45720" rIns="91440" bIns="45720" rtlCol="0" anchor="ctr">
            <a:normAutofit/>
          </a:bodyPr>
          <a:lstStyle/>
          <a:p>
            <a:pPr algn="ctr"/>
            <a:r>
              <a:rPr lang="en-US" sz="4000" kern="1200" dirty="0">
                <a:latin typeface="Poppins" panose="00000500000000000000" pitchFamily="2" charset="0"/>
                <a:cs typeface="Poppins" panose="00000500000000000000" pitchFamily="2" charset="0"/>
              </a:rPr>
              <a:t>Solution In Focus – </a:t>
            </a:r>
            <a:r>
              <a:rPr lang="en-US" sz="4000" kern="1200" dirty="0" err="1">
                <a:latin typeface="Poppins" panose="00000500000000000000" pitchFamily="2" charset="0"/>
                <a:cs typeface="Poppins" panose="00000500000000000000" pitchFamily="2" charset="0"/>
              </a:rPr>
              <a:t>NHSRplotthedots</a:t>
            </a:r>
            <a:endParaRPr lang="en-US" sz="4000" kern="1200" dirty="0">
              <a:latin typeface="Poppins" panose="00000500000000000000" pitchFamily="2" charset="0"/>
              <a:cs typeface="Poppins" panose="00000500000000000000" pitchFamily="2" charset="0"/>
            </a:endParaRPr>
          </a:p>
        </p:txBody>
      </p:sp>
      <p:sp>
        <p:nvSpPr>
          <p:cNvPr id="3" name="AutoShape 2">
            <a:extLst>
              <a:ext uri="{FF2B5EF4-FFF2-40B4-BE49-F238E27FC236}">
                <a16:creationId xmlns:a16="http://schemas.microsoft.com/office/drawing/2014/main" id="{DF4C2A4A-A887-41C2-B067-F9CF01E7A8D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3" name="Picture 4" descr="See the source image">
            <a:hlinkClick r:id="rId2"/>
            <a:extLst>
              <a:ext uri="{FF2B5EF4-FFF2-40B4-BE49-F238E27FC236}">
                <a16:creationId xmlns:a16="http://schemas.microsoft.com/office/drawing/2014/main" id="{DDD19E02-F829-4ED4-86DF-5F42116710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51850" y="2834462"/>
            <a:ext cx="1316515" cy="118907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0A19128E-0400-43DC-BF05-1FC0E089A6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4416" y="1246021"/>
            <a:ext cx="7323018" cy="5230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189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35CF2-C2AE-4CA6-8576-DBCF7ED9A491}"/>
              </a:ext>
            </a:extLst>
          </p:cNvPr>
          <p:cNvSpPr>
            <a:spLocks noGrp="1"/>
          </p:cNvSpPr>
          <p:nvPr>
            <p:ph type="title"/>
          </p:nvPr>
        </p:nvSpPr>
        <p:spPr/>
        <p:txBody>
          <a:bodyPr>
            <a:normAutofit/>
          </a:bodyPr>
          <a:lstStyle/>
          <a:p>
            <a:r>
              <a:rPr lang="en-GB" sz="3600" dirty="0">
                <a:latin typeface="Poppins" panose="00000500000000000000" pitchFamily="2" charset="0"/>
                <a:cs typeface="Poppins" panose="00000500000000000000" pitchFamily="2" charset="0"/>
              </a:rPr>
              <a:t>Applying to build a package or create a solution</a:t>
            </a:r>
          </a:p>
        </p:txBody>
      </p:sp>
      <p:sp>
        <p:nvSpPr>
          <p:cNvPr id="3" name="Content Placeholder 2">
            <a:extLst>
              <a:ext uri="{FF2B5EF4-FFF2-40B4-BE49-F238E27FC236}">
                <a16:creationId xmlns:a16="http://schemas.microsoft.com/office/drawing/2014/main" id="{03D942CF-F672-4E6B-9869-D5F323356747}"/>
              </a:ext>
            </a:extLst>
          </p:cNvPr>
          <p:cNvSpPr>
            <a:spLocks noGrp="1"/>
          </p:cNvSpPr>
          <p:nvPr>
            <p:ph idx="1"/>
          </p:nvPr>
        </p:nvSpPr>
        <p:spPr>
          <a:xfrm>
            <a:off x="838200" y="1825625"/>
            <a:ext cx="6231200" cy="4351338"/>
          </a:xfrm>
        </p:spPr>
        <p:txBody>
          <a:bodyPr>
            <a:normAutofit fontScale="85000" lnSpcReduction="10000"/>
          </a:bodyPr>
          <a:lstStyle/>
          <a:p>
            <a:pPr>
              <a:spcBef>
                <a:spcPts val="600"/>
              </a:spcBef>
            </a:pPr>
            <a:r>
              <a:rPr lang="en-GB" sz="2400" dirty="0">
                <a:latin typeface="Poppins" panose="00000500000000000000" pitchFamily="2" charset="0"/>
                <a:cs typeface="Poppins" panose="00000500000000000000" pitchFamily="2" charset="0"/>
              </a:rPr>
              <a:t>Solutions do not need to be packages, they can be training offerings as well , such as Shiny Training, Markdown training, etc.</a:t>
            </a:r>
          </a:p>
          <a:p>
            <a:pPr>
              <a:spcBef>
                <a:spcPts val="600"/>
              </a:spcBef>
            </a:pPr>
            <a:r>
              <a:rPr lang="en-GB" sz="2400" dirty="0">
                <a:latin typeface="Poppins" panose="00000500000000000000" pitchFamily="2" charset="0"/>
                <a:cs typeface="Poppins" panose="00000500000000000000" pitchFamily="2" charset="0"/>
              </a:rPr>
              <a:t>We are happy to receive preliminary enquiries, support the development of ideas and the people who identify a potential solution DO NOT have to be the same people to address it. The first step is identifying the solution,.</a:t>
            </a:r>
          </a:p>
          <a:p>
            <a:pPr>
              <a:spcBef>
                <a:spcPts val="600"/>
              </a:spcBef>
            </a:pPr>
            <a:r>
              <a:rPr lang="en-GB" sz="2400" dirty="0">
                <a:latin typeface="Poppins" panose="00000500000000000000" pitchFamily="2" charset="0"/>
                <a:cs typeface="Poppins" panose="00000500000000000000" pitchFamily="2" charset="0"/>
              </a:rPr>
              <a:t>What we ask from you?</a:t>
            </a:r>
          </a:p>
          <a:p>
            <a:pPr lvl="1">
              <a:spcBef>
                <a:spcPts val="600"/>
              </a:spcBef>
            </a:pPr>
            <a:r>
              <a:rPr lang="en-GB" sz="2000" dirty="0">
                <a:latin typeface="Poppins" panose="00000500000000000000" pitchFamily="2" charset="0"/>
                <a:cs typeface="Poppins" panose="00000500000000000000" pitchFamily="2" charset="0"/>
              </a:rPr>
              <a:t>Write a blog about your solution</a:t>
            </a:r>
          </a:p>
          <a:p>
            <a:pPr lvl="1">
              <a:spcBef>
                <a:spcPts val="600"/>
              </a:spcBef>
            </a:pPr>
            <a:r>
              <a:rPr lang="en-GB" sz="2000" dirty="0">
                <a:latin typeface="Poppins" panose="00000500000000000000" pitchFamily="2" charset="0"/>
                <a:cs typeface="Poppins" panose="00000500000000000000" pitchFamily="2" charset="0"/>
              </a:rPr>
              <a:t>Register on </a:t>
            </a:r>
            <a:r>
              <a:rPr lang="en-GB" sz="2000" dirty="0" err="1">
                <a:latin typeface="Poppins" panose="00000500000000000000" pitchFamily="2" charset="0"/>
                <a:cs typeface="Poppins" panose="00000500000000000000" pitchFamily="2" charset="0"/>
              </a:rPr>
              <a:t>Hexitime</a:t>
            </a:r>
            <a:r>
              <a:rPr lang="en-GB" sz="2000" dirty="0">
                <a:latin typeface="Poppins" panose="00000500000000000000" pitchFamily="2" charset="0"/>
                <a:cs typeface="Poppins" panose="00000500000000000000" pitchFamily="2" charset="0"/>
              </a:rPr>
              <a:t> </a:t>
            </a:r>
          </a:p>
          <a:p>
            <a:pPr lvl="1">
              <a:spcBef>
                <a:spcPts val="600"/>
              </a:spcBef>
            </a:pPr>
            <a:r>
              <a:rPr lang="en-GB" sz="2000" dirty="0">
                <a:latin typeface="Poppins" panose="00000500000000000000" pitchFamily="2" charset="0"/>
                <a:cs typeface="Poppins" panose="00000500000000000000" pitchFamily="2" charset="0"/>
              </a:rPr>
              <a:t>Run a webinar, present at the conference or organise a workshop</a:t>
            </a:r>
          </a:p>
          <a:p>
            <a:pPr lvl="1">
              <a:spcBef>
                <a:spcPts val="600"/>
              </a:spcBef>
            </a:pPr>
            <a:r>
              <a:rPr lang="en-GB" sz="2000" dirty="0">
                <a:latin typeface="Poppins" panose="00000500000000000000" pitchFamily="2" charset="0"/>
                <a:cs typeface="Poppins" panose="00000500000000000000" pitchFamily="2" charset="0"/>
              </a:rPr>
              <a:t>Join the NHS-R Slack channel and be technical support for the package </a:t>
            </a:r>
          </a:p>
        </p:txBody>
      </p:sp>
      <p:pic>
        <p:nvPicPr>
          <p:cNvPr id="7" name="Picture 6">
            <a:hlinkClick r:id="rId3"/>
            <a:extLst>
              <a:ext uri="{FF2B5EF4-FFF2-40B4-BE49-F238E27FC236}">
                <a16:creationId xmlns:a16="http://schemas.microsoft.com/office/drawing/2014/main" id="{59452652-87A7-463D-93A7-5BF905B4A518}"/>
              </a:ext>
            </a:extLst>
          </p:cNvPr>
          <p:cNvPicPr>
            <a:picLocks noChangeAspect="1"/>
          </p:cNvPicPr>
          <p:nvPr/>
        </p:nvPicPr>
        <p:blipFill>
          <a:blip r:embed="rId4"/>
          <a:stretch>
            <a:fillRect/>
          </a:stretch>
        </p:blipFill>
        <p:spPr>
          <a:xfrm>
            <a:off x="7166873" y="1536065"/>
            <a:ext cx="4089454" cy="3785870"/>
          </a:xfrm>
          <a:prstGeom prst="rect">
            <a:avLst/>
          </a:prstGeom>
        </p:spPr>
      </p:pic>
    </p:spTree>
    <p:extLst>
      <p:ext uri="{BB962C8B-B14F-4D97-AF65-F5344CB8AC3E}">
        <p14:creationId xmlns:p14="http://schemas.microsoft.com/office/powerpoint/2010/main" val="8267067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357</TotalTime>
  <Words>888</Words>
  <Application>Microsoft Office PowerPoint</Application>
  <PresentationFormat>Widescreen</PresentationFormat>
  <Paragraphs>59</Paragraphs>
  <Slides>17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Poppins</vt:lpstr>
      <vt:lpstr>Slack-Lato</vt:lpstr>
      <vt:lpstr>Office Theme</vt:lpstr>
      <vt:lpstr>Solutions</vt:lpstr>
      <vt:lpstr>Solution Aim</vt:lpstr>
      <vt:lpstr>What do we have?</vt:lpstr>
      <vt:lpstr>Solution In Focus - NHSDataDictionaRy</vt:lpstr>
      <vt:lpstr>Solution In Focus – FunnelPlotR (WIP)</vt:lpstr>
      <vt:lpstr>Solution In Focus – ShinyEndoMineR (WIP)</vt:lpstr>
      <vt:lpstr>Solution In Focus – pxtextmineR (WIP)</vt:lpstr>
      <vt:lpstr>Solution In Focus – NHSRplotthedots</vt:lpstr>
      <vt:lpstr>Applying to build a package or create a solution</vt:lpstr>
      <vt:lpstr>What to put in your proposal?</vt:lpstr>
      <vt:lpstr>Process of getting package approval</vt:lpstr>
      <vt:lpstr>How we track our solutions, in R of course…</vt:lpstr>
      <vt:lpstr>Good references for getting started with package development</vt:lpstr>
      <vt:lpstr>Training as a solution</vt:lpstr>
      <vt:lpstr>Training as a solution</vt:lpstr>
      <vt:lpstr>NHS-R package and solution mentorship</vt:lpstr>
      <vt:lpstr>Join the R solution club!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Solutions</dc:title>
  <dc:creator>Gary Hutson</dc:creator>
  <cp:lastModifiedBy>Gary Hutson</cp:lastModifiedBy>
  <cp:revision>3</cp:revision>
  <dcterms:created xsi:type="dcterms:W3CDTF">2021-11-03T16:12:38Z</dcterms:created>
  <dcterms:modified xsi:type="dcterms:W3CDTF">2021-11-09T14:11:43Z</dcterms:modified>
</cp:coreProperties>
</file>

<file path=docProps/thumbnail.jpeg>
</file>